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18" r:id="rId2"/>
  </p:sldIdLst>
  <p:sldSz cx="6858000" cy="9144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576" autoAdjust="0"/>
    <p:restoredTop sz="95366" autoAdjust="0"/>
  </p:normalViewPr>
  <p:slideViewPr>
    <p:cSldViewPr snapToGrid="0">
      <p:cViewPr>
        <p:scale>
          <a:sx n="100" d="100"/>
          <a:sy n="100" d="100"/>
        </p:scale>
        <p:origin x="2035" y="-14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ko-KR" altLang="en-US" smtClean="0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725896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600797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17523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994050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761395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826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5477902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031356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10896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512835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ko-KR" altLang="en-US" smtClean="0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ko-KR" altLang="en-US" smtClean="0"/>
              <a:t>마스터 텍스트 스타일 편집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852338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 smtClean="0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D2CD45-B8D0-42D5-8216-472255F4A7BD}" type="datetimeFigureOut">
              <a:rPr lang="ko-KR" altLang="en-US" smtClean="0"/>
              <a:t>2023-11-15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0B5463-0815-408F-A933-F063F5C6D76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744533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1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1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1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1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8" name="표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77277950"/>
              </p:ext>
            </p:extLst>
          </p:nvPr>
        </p:nvGraphicFramePr>
        <p:xfrm>
          <a:off x="2504926" y="2234152"/>
          <a:ext cx="2782497" cy="245170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21197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>
                          <a:latin typeface="+mn-lt"/>
                          <a:ea typeface="Georgia" charset="0"/>
                          <a:cs typeface="Georgia" charset="0"/>
                        </a:rPr>
                        <a:t>REGION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altLang="ko-KR" sz="1100" kern="1200" baseline="0" smtClean="0">
                          <a:solidFill>
                            <a:schemeClr val="tx1"/>
                          </a:solidFill>
                          <a:latin typeface="+mn-lt"/>
                          <a:ea typeface="Constantia" charset="0"/>
                          <a:cs typeface="Constantia" charset="0"/>
                        </a:rPr>
                        <a:t>SPAIN</a:t>
                      </a:r>
                    </a:p>
                    <a:p>
                      <a:pPr marL="0" marR="0" lvl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altLang="ko-KR" sz="1100" kern="1200" baseline="0" smtClean="0">
                        <a:solidFill>
                          <a:schemeClr val="tx1"/>
                        </a:solidFill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65851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TYPE</a:t>
                      </a:r>
                    </a:p>
                    <a:p>
                      <a:pPr latinLnBrk="1"/>
                      <a:r>
                        <a:rPr lang="en-US" altLang="ko-KR" sz="1100" b="0" dirty="0" smtClean="0">
                          <a:latin typeface="+mn-lt"/>
                          <a:ea typeface="Georgia" charset="0"/>
                          <a:cs typeface="Georgia" charset="0"/>
                        </a:rPr>
                        <a:t>Sparkling</a:t>
                      </a:r>
                    </a:p>
                    <a:p>
                      <a:pPr latinLnBrk="1"/>
                      <a:endParaRPr lang="en-US" altLang="ko-KR" sz="1100" b="0" dirty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39" name="표 3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955633"/>
              </p:ext>
            </p:extLst>
          </p:nvPr>
        </p:nvGraphicFramePr>
        <p:xfrm>
          <a:off x="2525246" y="3335987"/>
          <a:ext cx="3781331" cy="317029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7813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25252"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31037">
                <a:tc>
                  <a:txBody>
                    <a:bodyPr/>
                    <a:lstStyle/>
                    <a:p>
                      <a:pPr marL="0" marR="0" indent="0" algn="l" defTabSz="1043056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charset="0"/>
                        <a:buNone/>
                        <a:tabLst/>
                        <a:defRPr/>
                      </a:pPr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TASTING</a:t>
                      </a:r>
                      <a:r>
                        <a:rPr lang="en-US" altLang="ko-KR" sz="1100" b="1" baseline="0" dirty="0" smtClean="0">
                          <a:latin typeface="+mn-lt"/>
                          <a:ea typeface="Georgia" charset="0"/>
                          <a:cs typeface="Georgia" charset="0"/>
                        </a:rPr>
                        <a:t> NOTE</a:t>
                      </a:r>
                      <a:endParaRPr lang="ko-KR" altLang="en-US" sz="900" dirty="0" smtClean="0">
                        <a:latin typeface="+mn-ea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옅은 녹색이 섞인 노란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빛깔 표면 위로 균일하고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자잘한 기포가 지속적으로 올라온다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입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안에서 사과와 열대 과일 아로마를 한가득 뽐내는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기분 좋은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스파클링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와인이다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서브 온도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5-8ºC</a:t>
                      </a: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altLang="ko-KR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  <a:p>
                      <a:pPr marL="0" marR="0" lvl="0" indent="0" algn="just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추천 음식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: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과일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페이스트리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견과류와 같은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달콤한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음식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타코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피자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, </a:t>
                      </a:r>
                      <a:r>
                        <a:rPr kumimoji="0" lang="ko-KR" altLang="en-US" sz="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푸아그라나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 해산물과 같은 맛이 진하고 짠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음식 등 대부분의 음식과 </a:t>
                      </a:r>
                      <a:r>
                        <a:rPr kumimoji="0" lang="ko-KR" altLang="en-US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잘 어울린다</a:t>
                      </a:r>
                      <a:r>
                        <a:rPr kumimoji="0" lang="en-US" altLang="ko-KR" sz="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맑은 고딕" pitchFamily="50" charset="-127"/>
                          <a:ea typeface="+mn-ea"/>
                        </a:rPr>
                        <a:t>.</a:t>
                      </a:r>
                      <a:endParaRPr kumimoji="0" lang="ko-KR" altLang="en-US" sz="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맑은 고딕" pitchFamily="50" charset="-127"/>
                        <a:ea typeface="+mn-ea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84316">
                <a:tc>
                  <a:txBody>
                    <a:bodyPr/>
                    <a:lstStyle/>
                    <a:p>
                      <a:pPr algn="just"/>
                      <a:endParaRPr lang="en-US" altLang="ko-KR" sz="1100" dirty="0">
                        <a:latin typeface="+mn-lt"/>
                      </a:endParaRPr>
                    </a:p>
                  </a:txBody>
                  <a:tcPr marL="55289" marR="55289" marT="29321" marB="29321"/>
                </a:tc>
                <a:extLst>
                  <a:ext uri="{0D108BD9-81ED-4DB2-BD59-A6C34878D82A}">
                    <a16:rowId xmlns:a16="http://schemas.microsoft.com/office/drawing/2014/main" val="2879494608"/>
                  </a:ext>
                </a:extLst>
              </a:tr>
            </a:tbl>
          </a:graphicData>
        </a:graphic>
      </p:graphicFrame>
      <p:sp>
        <p:nvSpPr>
          <p:cNvPr id="9" name="직사각형 8"/>
          <p:cNvSpPr/>
          <p:nvPr/>
        </p:nvSpPr>
        <p:spPr>
          <a:xfrm>
            <a:off x="0" y="290552"/>
            <a:ext cx="6858000" cy="299383"/>
          </a:xfrm>
          <a:prstGeom prst="rect">
            <a:avLst/>
          </a:prstGeom>
          <a:solidFill>
            <a:schemeClr val="tx2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5" name="TextBox 14"/>
          <p:cNvSpPr txBox="1"/>
          <p:nvPr/>
        </p:nvSpPr>
        <p:spPr>
          <a:xfrm>
            <a:off x="2504926" y="6182666"/>
            <a:ext cx="3931920" cy="19236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fontAlgn="t"/>
            <a:r>
              <a:rPr lang="en-US" altLang="ko-KR" sz="1100" b="1" dirty="0" smtClean="0">
                <a:ea typeface="Constantia" charset="0"/>
                <a:cs typeface="Constantia" charset="0"/>
              </a:rPr>
              <a:t>COMMENT</a:t>
            </a:r>
          </a:p>
          <a:p>
            <a:pPr fontAlgn="t"/>
            <a:r>
              <a:rPr lang="en-US" altLang="ko-KR" sz="900" b="1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Young and Happy taste with memories of a good aging</a:t>
            </a:r>
            <a:r>
              <a:rPr lang="en-US" altLang="ko-KR" sz="900" b="1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lang="en-US" altLang="ko-KR" sz="900" b="1" kern="100" dirty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endParaRPr lang="en-US" altLang="ko-KR" sz="900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로페즈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모레나즈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(Lopez </a:t>
            </a:r>
            <a:r>
              <a:rPr lang="en-US" altLang="ko-KR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Morenas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는 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1943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년에 시작된 가족 경영 </a:t>
            </a:r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와이너리로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3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대에 걸쳐 운영되고 있으며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현재는 그들의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전통과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역사를 현대에 맞게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조화롭게 성장시키고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있다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  <a:endParaRPr lang="en-US" altLang="ko-KR" sz="900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endParaRPr lang="en-US" altLang="ko-KR" sz="900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로페즈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모레나즈는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1983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년 국제 와인 도시로 선정된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알멘드랄레호</a:t>
            </a:r>
            <a:r>
              <a:rPr lang="en-US" altLang="ko-KR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(</a:t>
            </a:r>
            <a:r>
              <a:rPr lang="en-US" altLang="ko-KR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Almendralejo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)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마을에 위치해 있으며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,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오랜 와인 역사를 가진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알멘드랄레호에서도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가장 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인정받는 전통적인 </a:t>
            </a:r>
            <a:r>
              <a:rPr lang="ko-KR" altLang="en-US" sz="900" kern="100" dirty="0" err="1">
                <a:latin typeface="맑은 고딕" panose="020B0503020000020004" pitchFamily="50" charset="-127"/>
                <a:cs typeface="Times New Roman" panose="02020603050405020304" pitchFamily="18" charset="0"/>
              </a:rPr>
              <a:t>와이너리</a:t>
            </a:r>
            <a:r>
              <a:rPr lang="ko-KR" altLang="en-US" sz="900" kern="100" dirty="0">
                <a:latin typeface="맑은 고딕" panose="020B0503020000020004" pitchFamily="50" charset="-127"/>
                <a:cs typeface="Times New Roman" panose="02020603050405020304" pitchFamily="18" charset="0"/>
              </a:rPr>
              <a:t> 중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하나이다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  <a:p>
            <a:pPr fontAlgn="t"/>
            <a:endParaRPr lang="en-US" altLang="ko-KR" sz="900" kern="100" dirty="0" smtClean="0">
              <a:latin typeface="맑은 고딕" panose="020B0503020000020004" pitchFamily="50" charset="-127"/>
              <a:cs typeface="Times New Roman" panose="02020603050405020304" pitchFamily="18" charset="0"/>
            </a:endParaRPr>
          </a:p>
          <a:p>
            <a:pPr fontAlgn="t"/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그들이 만든 </a:t>
            </a:r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까바는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옅은 녹색을 띠고 있으며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지속적으로 솟아오르는 </a:t>
            </a:r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스파클링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, </a:t>
            </a:r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청사과와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</a:t>
            </a:r>
            <a:r>
              <a:rPr lang="ko-KR" altLang="en-US" sz="900" kern="100" dirty="0" err="1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아니스의</a:t>
            </a:r>
            <a:r>
              <a:rPr lang="ko-KR" altLang="en-US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 은은한 향이 특징이다</a:t>
            </a:r>
            <a:r>
              <a:rPr lang="en-US" altLang="ko-KR" sz="900" kern="100" dirty="0" smtClean="0">
                <a:latin typeface="맑은 고딕" panose="020B0503020000020004" pitchFamily="50" charset="-127"/>
                <a:cs typeface="Times New Roman" panose="02020603050405020304" pitchFamily="18" charset="0"/>
              </a:rPr>
              <a:t>.</a:t>
            </a:r>
          </a:p>
        </p:txBody>
      </p:sp>
      <p:graphicFrame>
        <p:nvGraphicFramePr>
          <p:cNvPr id="16" name="표 15"/>
          <p:cNvGraphicFramePr>
            <a:graphicFrameLocks noGrp="1"/>
          </p:cNvGraphicFramePr>
          <p:nvPr>
            <p:extLst/>
          </p:nvPr>
        </p:nvGraphicFramePr>
        <p:xfrm>
          <a:off x="346824" y="7718984"/>
          <a:ext cx="928694" cy="88266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2869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2785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ACIDITY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SWEETNESS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16207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BODY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2512">
                <a:tc>
                  <a:txBody>
                    <a:bodyPr/>
                    <a:lstStyle/>
                    <a:p>
                      <a:pPr marL="0" marR="0" indent="0" algn="l" defTabSz="737454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800" b="1" i="0" dirty="0">
                          <a:latin typeface="Constantia" pitchFamily="18" charset="0"/>
                          <a:ea typeface="+mn-ea"/>
                          <a:cs typeface="Georgia" charset="0"/>
                        </a:rPr>
                        <a:t>FINISH</a:t>
                      </a:r>
                      <a:endParaRPr lang="ko-KR" altLang="en-US" sz="800" b="1" i="0" dirty="0">
                        <a:latin typeface="Constantia" pitchFamily="18" charset="0"/>
                        <a:ea typeface="+mn-ea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7" name="직사각형 16"/>
          <p:cNvSpPr/>
          <p:nvPr/>
        </p:nvSpPr>
        <p:spPr>
          <a:xfrm>
            <a:off x="1132642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1" name="직사각형 20"/>
          <p:cNvSpPr/>
          <p:nvPr/>
        </p:nvSpPr>
        <p:spPr>
          <a:xfrm>
            <a:off x="1989898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2" name="직사각형 21"/>
          <p:cNvSpPr/>
          <p:nvPr/>
        </p:nvSpPr>
        <p:spPr>
          <a:xfrm>
            <a:off x="1132642" y="8030454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" name="직사각형 23"/>
          <p:cNvSpPr/>
          <p:nvPr/>
        </p:nvSpPr>
        <p:spPr>
          <a:xfrm>
            <a:off x="1561270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5" name="직사각형 24"/>
          <p:cNvSpPr/>
          <p:nvPr/>
        </p:nvSpPr>
        <p:spPr>
          <a:xfrm>
            <a:off x="1775584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6" name="직사각형 25"/>
          <p:cNvSpPr/>
          <p:nvPr/>
        </p:nvSpPr>
        <p:spPr>
          <a:xfrm>
            <a:off x="1989898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27" name="직사각형 26"/>
          <p:cNvSpPr/>
          <p:nvPr/>
        </p:nvSpPr>
        <p:spPr>
          <a:xfrm>
            <a:off x="1132642" y="824469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8" name="직사각형 27"/>
          <p:cNvSpPr/>
          <p:nvPr/>
        </p:nvSpPr>
        <p:spPr>
          <a:xfrm>
            <a:off x="1346956" y="824469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2" name="직사각형 31"/>
          <p:cNvSpPr/>
          <p:nvPr/>
        </p:nvSpPr>
        <p:spPr>
          <a:xfrm>
            <a:off x="1132642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3" name="직사각형 32"/>
          <p:cNvSpPr/>
          <p:nvPr/>
        </p:nvSpPr>
        <p:spPr>
          <a:xfrm>
            <a:off x="1346956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34" name="직사각형 33"/>
          <p:cNvSpPr/>
          <p:nvPr/>
        </p:nvSpPr>
        <p:spPr>
          <a:xfrm>
            <a:off x="1561270" y="8458929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7" name="직사각형 36"/>
          <p:cNvSpPr/>
          <p:nvPr/>
        </p:nvSpPr>
        <p:spPr>
          <a:xfrm>
            <a:off x="-1" y="290554"/>
            <a:ext cx="2326512" cy="299382"/>
          </a:xfrm>
          <a:prstGeom prst="rect">
            <a:avLst/>
          </a:prstGeom>
          <a:solidFill>
            <a:schemeClr val="bg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46" name="직사각형 45"/>
          <p:cNvSpPr/>
          <p:nvPr/>
        </p:nvSpPr>
        <p:spPr>
          <a:xfrm>
            <a:off x="1561270" y="8244692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3" name="직사각형 52"/>
          <p:cNvSpPr/>
          <p:nvPr/>
        </p:nvSpPr>
        <p:spPr>
          <a:xfrm>
            <a:off x="1987476" y="8458928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5" name="직사각형 34"/>
          <p:cNvSpPr/>
          <p:nvPr/>
        </p:nvSpPr>
        <p:spPr>
          <a:xfrm>
            <a:off x="1348409" y="8030454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36" name="직사각형 35"/>
          <p:cNvSpPr/>
          <p:nvPr/>
        </p:nvSpPr>
        <p:spPr>
          <a:xfrm>
            <a:off x="1561270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0" name="직사각형 39"/>
          <p:cNvSpPr/>
          <p:nvPr/>
        </p:nvSpPr>
        <p:spPr>
          <a:xfrm>
            <a:off x="1774373" y="7790421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7" name="직사각형 46"/>
          <p:cNvSpPr/>
          <p:nvPr/>
        </p:nvSpPr>
        <p:spPr>
          <a:xfrm>
            <a:off x="1987476" y="8244692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4" name="직사각형 53"/>
          <p:cNvSpPr/>
          <p:nvPr/>
        </p:nvSpPr>
        <p:spPr>
          <a:xfrm>
            <a:off x="1771715" y="8458928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55" name="직사각형 54"/>
          <p:cNvSpPr/>
          <p:nvPr/>
        </p:nvSpPr>
        <p:spPr>
          <a:xfrm>
            <a:off x="1345509" y="7790421"/>
            <a:ext cx="144000" cy="46800"/>
          </a:xfrm>
          <a:prstGeom prst="rect">
            <a:avLst/>
          </a:prstGeom>
          <a:solidFill>
            <a:srgbClr val="FF0000"/>
          </a:solidFill>
          <a:ln w="31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dirty="0"/>
          </a:p>
        </p:txBody>
      </p:sp>
      <p:sp>
        <p:nvSpPr>
          <p:cNvPr id="56" name="직사각형 55"/>
          <p:cNvSpPr/>
          <p:nvPr/>
        </p:nvSpPr>
        <p:spPr>
          <a:xfrm>
            <a:off x="1771715" y="8244692"/>
            <a:ext cx="144000" cy="46800"/>
          </a:xfrm>
          <a:prstGeom prst="rect">
            <a:avLst/>
          </a:prstGeom>
          <a:noFill/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2438789" y="792218"/>
            <a:ext cx="2829621" cy="13388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en-US" altLang="ko-KR" b="1" dirty="0" smtClean="0"/>
              <a:t>LOPEZ MORENAS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en-US" altLang="ko-KR" b="1" dirty="0" smtClean="0"/>
              <a:t>Mont </a:t>
            </a:r>
            <a:r>
              <a:rPr lang="en-US" altLang="ko-KR" b="1" dirty="0" err="1" smtClean="0"/>
              <a:t>Blau</a:t>
            </a:r>
            <a:endParaRPr lang="en-US" altLang="ko-KR" b="1" dirty="0"/>
          </a:p>
          <a:p>
            <a:pPr>
              <a:lnSpc>
                <a:spcPct val="150000"/>
              </a:lnSpc>
              <a:defRPr/>
            </a:pPr>
            <a:r>
              <a:rPr lang="ko-KR" altLang="en-US" b="1" dirty="0" err="1" smtClean="0"/>
              <a:t>로페즈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모레나즈</a:t>
            </a:r>
            <a:r>
              <a:rPr lang="ko-KR" altLang="en-US" b="1" dirty="0" smtClean="0"/>
              <a:t> </a:t>
            </a:r>
            <a:r>
              <a:rPr lang="ko-KR" altLang="en-US" b="1" dirty="0" err="1" smtClean="0"/>
              <a:t>몽블라우</a:t>
            </a:r>
            <a:endParaRPr lang="ko-KR" altLang="en-US" b="1" dirty="0"/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74" y="1285526"/>
            <a:ext cx="2263336" cy="6408975"/>
          </a:xfrm>
          <a:prstGeom prst="rect">
            <a:avLst/>
          </a:prstGeom>
        </p:spPr>
      </p:pic>
      <p:graphicFrame>
        <p:nvGraphicFramePr>
          <p:cNvPr id="31" name="표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9333842"/>
              </p:ext>
            </p:extLst>
          </p:nvPr>
        </p:nvGraphicFramePr>
        <p:xfrm>
          <a:off x="4481165" y="2220868"/>
          <a:ext cx="2782497" cy="1004072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8249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536215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smtClean="0">
                          <a:latin typeface="+mn-lt"/>
                          <a:ea typeface="Georgia" charset="0"/>
                          <a:cs typeface="Georgia" charset="0"/>
                        </a:rPr>
                        <a:t>ALCOHOL</a:t>
                      </a:r>
                    </a:p>
                    <a:p>
                      <a:pPr latinLnBrk="1"/>
                      <a:r>
                        <a:rPr lang="en-US" altLang="ko-KR" sz="1100" b="0" smtClean="0">
                          <a:latin typeface="+mn-lt"/>
                          <a:ea typeface="Georgia" charset="0"/>
                          <a:cs typeface="Georgia" charset="0"/>
                        </a:rPr>
                        <a:t>11.5%</a:t>
                      </a:r>
                    </a:p>
                    <a:p>
                      <a:pPr latinLnBrk="1"/>
                      <a:endParaRPr lang="en-US" altLang="ko-KR" sz="1100" b="0" smtClean="0">
                        <a:latin typeface="+mn-lt"/>
                        <a:ea typeface="Georgia" charset="0"/>
                        <a:cs typeface="Georg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42450">
                <a:tc>
                  <a:txBody>
                    <a:bodyPr/>
                    <a:lstStyle/>
                    <a:p>
                      <a:pPr latinLnBrk="1"/>
                      <a:r>
                        <a:rPr lang="en-US" altLang="ko-KR" sz="1100" b="1" dirty="0" smtClean="0">
                          <a:latin typeface="+mn-lt"/>
                          <a:ea typeface="Georgia" charset="0"/>
                          <a:cs typeface="Georgia" charset="0"/>
                        </a:rPr>
                        <a:t>VARIETY</a:t>
                      </a:r>
                    </a:p>
                    <a:p>
                      <a:pPr marL="0" marR="0" lvl="0" indent="0" algn="l" defTabSz="914400" rtl="0" eaLnBrk="1" fontAlgn="base" latinLnBrk="1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en-US" altLang="ko-KR" sz="1100" b="0" dirty="0" smtClean="0">
                          <a:latin typeface="+mn-lt"/>
                          <a:ea typeface="Constantia" charset="0"/>
                          <a:cs typeface="Constantia" charset="0"/>
                        </a:rPr>
                        <a:t>Traditional</a:t>
                      </a:r>
                      <a:r>
                        <a:rPr lang="en-US" altLang="ko-KR" sz="1100" b="0" baseline="0" dirty="0" smtClean="0">
                          <a:latin typeface="+mn-lt"/>
                          <a:ea typeface="Constantia" charset="0"/>
                          <a:cs typeface="Constantia" charset="0"/>
                        </a:rPr>
                        <a:t> </a:t>
                      </a:r>
                      <a:r>
                        <a:rPr lang="en-US" altLang="ko-KR" sz="1100" b="0" dirty="0" smtClean="0">
                          <a:latin typeface="+mn-lt"/>
                          <a:ea typeface="Constantia" charset="0"/>
                          <a:cs typeface="Constantia" charset="0"/>
                        </a:rPr>
                        <a:t>Spain </a:t>
                      </a:r>
                      <a:r>
                        <a:rPr lang="en-US" altLang="ko-KR" sz="1100" b="0" baseline="0" dirty="0" smtClean="0">
                          <a:latin typeface="+mn-lt"/>
                          <a:ea typeface="Constantia" charset="0"/>
                          <a:cs typeface="Constantia" charset="0"/>
                        </a:rPr>
                        <a:t>white grapes</a:t>
                      </a:r>
                      <a:endParaRPr lang="en-US" altLang="ko-KR" sz="1100" b="0" dirty="0" smtClean="0">
                        <a:latin typeface="+mn-lt"/>
                        <a:ea typeface="Constantia" charset="0"/>
                        <a:cs typeface="Constantia" charset="0"/>
                      </a:endParaRPr>
                    </a:p>
                  </a:txBody>
                  <a:tcPr marL="78191" marR="78191" marT="41468" marB="41468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pic>
        <p:nvPicPr>
          <p:cNvPr id="42" name="그림 4" descr="텍스트, 클립아트이(가) 표시된 사진&#10;&#10;자동 생성된 설명">
            <a:extLst>
              <a:ext uri="{FF2B5EF4-FFF2-40B4-BE49-F238E27FC236}">
                <a16:creationId xmlns:a16="http://schemas.microsoft.com/office/drawing/2014/main" id="{B16908F2-12CF-48C6-BD23-72F60AABE9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5878" y="8482329"/>
            <a:ext cx="1949450" cy="638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776035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테마">
  <a:themeElements>
    <a:clrScheme name="Office 테마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827</TotalTime>
  <Words>171</Words>
  <Application>Microsoft Office PowerPoint</Application>
  <PresentationFormat>화면 슬라이드 쇼(4:3)</PresentationFormat>
  <Paragraphs>29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7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Constantia</vt:lpstr>
      <vt:lpstr>Georgia</vt:lpstr>
      <vt:lpstr>Times New Roman</vt:lpstr>
      <vt:lpstr>Office 테마</vt:lpstr>
      <vt:lpstr>PowerPoint 프레젠테이션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이서영 / Robin Rhee</dc:creator>
  <cp:lastModifiedBy>Songhyun Noah</cp:lastModifiedBy>
  <cp:revision>341</cp:revision>
  <dcterms:created xsi:type="dcterms:W3CDTF">2023-07-07T01:32:19Z</dcterms:created>
  <dcterms:modified xsi:type="dcterms:W3CDTF">2023-11-15T04:24:10Z</dcterms:modified>
</cp:coreProperties>
</file>