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0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179" autoAdjust="0"/>
  </p:normalViewPr>
  <p:slideViewPr>
    <p:cSldViewPr>
      <p:cViewPr varScale="1">
        <p:scale>
          <a:sx n="111" d="100"/>
          <a:sy n="111" d="100"/>
        </p:scale>
        <p:origin x="1608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8DD2A5-0E1B-4F9F-BF61-729812092359}" type="datetimeFigureOut">
              <a:rPr lang="ko-KR" altLang="en-US" smtClean="0"/>
              <a:pPr/>
              <a:t>2022-04-22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737F9B-3223-48B4-8AA5-31B6905125C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2022-04-22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2022-04-22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2022-04-22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2022-04-22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2022-04-22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2022-04-22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2022-04-22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2022-04-22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2022-04-22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2022-04-22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8091-28AA-464B-B58F-A3BBE958F979}" type="datetimeFigureOut">
              <a:rPr lang="ko-KR" altLang="en-US" smtClean="0"/>
              <a:pPr/>
              <a:t>2022-04-22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DF8091-28AA-464B-B58F-A3BBE958F979}" type="datetimeFigureOut">
              <a:rPr lang="ko-KR" altLang="en-US" smtClean="0"/>
              <a:pPr/>
              <a:t>2022-04-22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6ADA9A-B4E6-450A-AC98-5CBAA185A89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[R] 5"/>
          <p:cNvCxnSpPr/>
          <p:nvPr/>
        </p:nvCxnSpPr>
        <p:spPr>
          <a:xfrm>
            <a:off x="2293742" y="159682"/>
            <a:ext cx="0" cy="6534849"/>
          </a:xfrm>
          <a:prstGeom prst="line">
            <a:avLst/>
          </a:prstGeom>
          <a:ln>
            <a:solidFill>
              <a:schemeClr val="dk1">
                <a:shade val="95000"/>
                <a:satMod val="105000"/>
              </a:schemeClr>
            </a:solidFill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직선 연결선[R] 10"/>
          <p:cNvCxnSpPr/>
          <p:nvPr/>
        </p:nvCxnSpPr>
        <p:spPr>
          <a:xfrm flipH="1">
            <a:off x="2293743" y="1404370"/>
            <a:ext cx="651158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텍스트 상자 17"/>
          <p:cNvSpPr txBox="1"/>
          <p:nvPr/>
        </p:nvSpPr>
        <p:spPr>
          <a:xfrm>
            <a:off x="2339752" y="324322"/>
            <a:ext cx="2446111" cy="773414"/>
          </a:xfrm>
          <a:prstGeom prst="rect">
            <a:avLst/>
          </a:prstGeom>
          <a:noFill/>
        </p:spPr>
        <p:txBody>
          <a:bodyPr wrap="none" lIns="80133" tIns="40067" rIns="80133" bIns="40067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 smtClean="0">
                <a:ln>
                  <a:solidFill>
                    <a:schemeClr val="tx1">
                      <a:alpha val="30000"/>
                    </a:schemeClr>
                  </a:solidFill>
                </a:ln>
                <a:latin typeface="Georgia" pitchFamily="18" charset="0"/>
                <a:ea typeface="Constantia" charset="0"/>
                <a:cs typeface="Constantia" charset="0"/>
              </a:rPr>
              <a:t>PLUMJACK MERLOT</a:t>
            </a:r>
            <a:endParaRPr lang="en-US" altLang="ko-KR" sz="1600" b="1" dirty="0" smtClean="0">
              <a:ln>
                <a:solidFill>
                  <a:schemeClr val="tx1">
                    <a:alpha val="30000"/>
                  </a:schemeClr>
                </a:solidFill>
              </a:ln>
              <a:latin typeface="Georgia" pitchFamily="18" charset="0"/>
              <a:ea typeface="Constantia" charset="0"/>
              <a:cs typeface="Constantia" charset="0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err="1" smtClean="0">
                <a:latin typeface="+mj-ea"/>
              </a:rPr>
              <a:t>플럼잭</a:t>
            </a:r>
            <a:r>
              <a:rPr lang="ko-KR" altLang="en-US" sz="1400" dirty="0" smtClean="0">
                <a:latin typeface="+mj-ea"/>
              </a:rPr>
              <a:t> </a:t>
            </a:r>
            <a:r>
              <a:rPr lang="ko-KR" altLang="en-US" sz="1400" dirty="0" err="1" smtClean="0">
                <a:latin typeface="+mj-ea"/>
              </a:rPr>
              <a:t>메를로</a:t>
            </a:r>
            <a:endParaRPr kumimoji="1" lang="ko-KR" altLang="en-US" dirty="0">
              <a:latin typeface="+mj-ea"/>
            </a:endParaRPr>
          </a:p>
        </p:txBody>
      </p: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8344710"/>
              </p:ext>
            </p:extLst>
          </p:nvPr>
        </p:nvGraphicFramePr>
        <p:xfrm>
          <a:off x="4929190" y="1291455"/>
          <a:ext cx="3848452" cy="501992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484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5137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3191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WINE MAKING</a:t>
                      </a:r>
                      <a:endParaRPr lang="en-US" altLang="ko-KR" sz="1100" b="1" baseline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/>
                        <a:t>3~5</a:t>
                      </a:r>
                      <a:r>
                        <a:rPr lang="ko-KR" altLang="en-US" sz="900" baseline="0" dirty="0" smtClean="0"/>
                        <a:t>일 저온 침지</a:t>
                      </a:r>
                      <a:r>
                        <a:rPr lang="en-US" altLang="ko-KR" sz="900" baseline="0" dirty="0" smtClean="0"/>
                        <a:t> </a:t>
                      </a:r>
                      <a:r>
                        <a:rPr lang="ko-KR" altLang="en-US" sz="900" baseline="0" dirty="0" smtClean="0"/>
                        <a:t>후 발효</a:t>
                      </a:r>
                      <a:r>
                        <a:rPr lang="en-US" altLang="ko-KR" sz="900" baseline="0" dirty="0" smtClean="0"/>
                        <a:t>, 18</a:t>
                      </a:r>
                      <a:r>
                        <a:rPr lang="ko-KR" altLang="en-US" sz="900" baseline="0" dirty="0"/>
                        <a:t>개월 프렌치 오크 숙성 </a:t>
                      </a:r>
                      <a:r>
                        <a:rPr lang="en-US" altLang="ko-KR" sz="900" baseline="0" dirty="0" smtClean="0"/>
                        <a:t>90% </a:t>
                      </a:r>
                      <a:r>
                        <a:rPr lang="ko-KR" altLang="en-US" sz="900" baseline="0" dirty="0" smtClean="0"/>
                        <a:t>및 아메리칸 </a:t>
                      </a:r>
                      <a:endParaRPr lang="en-US" altLang="ko-KR" sz="900" baseline="0" dirty="0" smtClean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 smtClean="0"/>
                        <a:t>오크 </a:t>
                      </a:r>
                      <a:r>
                        <a:rPr lang="en-US" altLang="ko-KR" sz="900" baseline="0" dirty="0" smtClean="0"/>
                        <a:t>10% </a:t>
                      </a:r>
                      <a:r>
                        <a:rPr lang="ko-KR" altLang="en-US" sz="900" baseline="0" dirty="0" smtClean="0"/>
                        <a:t>숙성</a:t>
                      </a: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TASTING</a:t>
                      </a:r>
                      <a:r>
                        <a:rPr lang="en-US" altLang="ko-KR" sz="1100" b="1" baseline="0" dirty="0">
                          <a:latin typeface="Georgia" charset="0"/>
                          <a:ea typeface="Georgia" charset="0"/>
                          <a:cs typeface="Georgia" charset="0"/>
                        </a:rPr>
                        <a:t> NOTE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 smtClean="0"/>
                        <a:t>첫 향으로 선명한 블랙 베리</a:t>
                      </a:r>
                      <a:r>
                        <a:rPr lang="en-US" altLang="ko-KR" sz="900" baseline="0" dirty="0" smtClean="0"/>
                        <a:t> </a:t>
                      </a:r>
                      <a:r>
                        <a:rPr lang="ko-KR" altLang="en-US" sz="900" baseline="0" dirty="0" smtClean="0"/>
                        <a:t>및 신선한 </a:t>
                      </a:r>
                      <a:r>
                        <a:rPr lang="ko-KR" altLang="en-US" sz="900" baseline="0" dirty="0" err="1" smtClean="0"/>
                        <a:t>자두향을</a:t>
                      </a:r>
                      <a:r>
                        <a:rPr lang="ko-KR" altLang="en-US" sz="900" baseline="0" dirty="0" smtClean="0"/>
                        <a:t> 느낄 수 있으며</a:t>
                      </a:r>
                      <a:r>
                        <a:rPr lang="en-US" altLang="ko-KR" sz="900" baseline="0" dirty="0" smtClean="0"/>
                        <a:t>, </a:t>
                      </a:r>
                      <a:r>
                        <a:rPr lang="ko-KR" altLang="en-US" sz="900" baseline="0" dirty="0" smtClean="0"/>
                        <a:t>이어서 코코아 및 바닐라의 아로마가 뒤따른다</a:t>
                      </a:r>
                      <a:r>
                        <a:rPr lang="en-US" altLang="ko-KR" sz="900" baseline="0" dirty="0" smtClean="0"/>
                        <a:t>.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 err="1" smtClean="0"/>
                        <a:t>크리미한</a:t>
                      </a:r>
                      <a:r>
                        <a:rPr lang="ko-KR" altLang="en-US" sz="900" baseline="0" dirty="0" smtClean="0"/>
                        <a:t> 질감 및 활기찬 산미가 돋보이는 </a:t>
                      </a:r>
                      <a:r>
                        <a:rPr lang="ko-KR" altLang="en-US" sz="900" baseline="0" dirty="0" err="1" smtClean="0"/>
                        <a:t>탄닌을</a:t>
                      </a:r>
                      <a:r>
                        <a:rPr lang="ko-KR" altLang="en-US" sz="900" baseline="0" dirty="0" smtClean="0"/>
                        <a:t> 가지고 있으며</a:t>
                      </a:r>
                      <a:r>
                        <a:rPr lang="en-US" altLang="ko-KR" sz="900" baseline="0" dirty="0" smtClean="0"/>
                        <a:t>,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aseline="0" dirty="0" smtClean="0"/>
                        <a:t>우아한 </a:t>
                      </a:r>
                      <a:r>
                        <a:rPr lang="ko-KR" altLang="en-US" sz="900" baseline="0" dirty="0" err="1" smtClean="0"/>
                        <a:t>피니쉬가</a:t>
                      </a:r>
                      <a:r>
                        <a:rPr lang="ko-KR" altLang="en-US" sz="900" baseline="0" dirty="0" smtClean="0"/>
                        <a:t> 매력적이다</a:t>
                      </a:r>
                      <a:r>
                        <a:rPr lang="en-US" altLang="ko-KR" sz="900" baseline="0" dirty="0" smtClean="0"/>
                        <a:t>.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 smtClean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aseline="0" dirty="0"/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74881">
                <a:tc>
                  <a:txBody>
                    <a:bodyPr/>
                    <a:lstStyle/>
                    <a:p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Georgia" charset="0"/>
                          <a:ea typeface="Georgia" charset="0"/>
                          <a:cs typeface="Georgia" charset="0"/>
                        </a:rPr>
                        <a:t>COMMENT</a:t>
                      </a:r>
                    </a:p>
                    <a:p>
                      <a:r>
                        <a:rPr lang="ko-KR" altLang="en-US" sz="900" baseline="0" dirty="0" err="1" smtClean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플럼잭</a:t>
                      </a:r>
                      <a:r>
                        <a:rPr lang="ko-KR" altLang="en-US" sz="900" baseline="0" dirty="0" smtClean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ko-KR" altLang="en-US" sz="900" baseline="0" dirty="0" err="1" smtClean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와이너리의</a:t>
                      </a:r>
                      <a:r>
                        <a:rPr lang="ko-KR" altLang="en-US" sz="900" baseline="0" dirty="0" smtClean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와인에 대한 사랑과 열정이 가득한 캘리포니아 주지사 개빈 </a:t>
                      </a:r>
                      <a:r>
                        <a:rPr lang="ko-KR" altLang="en-US" sz="900" baseline="0" dirty="0" err="1" smtClean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뉴섬에의해</a:t>
                      </a:r>
                      <a:r>
                        <a:rPr lang="ko-KR" altLang="en-US" sz="900" baseline="0" dirty="0" smtClean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1995</a:t>
                      </a:r>
                      <a:r>
                        <a:rPr lang="ko-KR" altLang="en-US" sz="900" baseline="0" dirty="0" smtClean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년에 설립되었다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. </a:t>
                      </a:r>
                      <a:r>
                        <a:rPr lang="ko-KR" altLang="en-US" sz="900" baseline="0" dirty="0" smtClean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셰익스피어의 작품 중 가장 기억에 남는 인물 중 하나인 존 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“</a:t>
                      </a:r>
                      <a:r>
                        <a:rPr lang="ko-KR" altLang="en-US" sz="900" baseline="0" dirty="0" err="1" smtClean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플럼잭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“ </a:t>
                      </a:r>
                      <a:r>
                        <a:rPr lang="ko-KR" altLang="en-US" sz="900" baseline="0" dirty="0" err="1" smtClean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폴스테프</a:t>
                      </a:r>
                      <a:r>
                        <a:rPr lang="ko-KR" altLang="en-US" sz="900" baseline="0" dirty="0" smtClean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경으로부터 영감을 받아 </a:t>
                      </a:r>
                      <a:r>
                        <a:rPr lang="ko-KR" altLang="en-US" sz="900" baseline="0" dirty="0" err="1" smtClean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와이너리</a:t>
                      </a:r>
                      <a:r>
                        <a:rPr lang="ko-KR" altLang="en-US" sz="900" baseline="0" dirty="0" smtClean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이름을 지었다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. </a:t>
                      </a:r>
                      <a:r>
                        <a:rPr lang="ko-KR" altLang="en-US" sz="900" baseline="0" dirty="0" smtClean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개빈 </a:t>
                      </a:r>
                      <a:r>
                        <a:rPr lang="ko-KR" altLang="en-US" sz="900" baseline="0" dirty="0" err="1" smtClean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뉴섬은</a:t>
                      </a:r>
                      <a:r>
                        <a:rPr lang="ko-KR" altLang="en-US" sz="900" baseline="0" dirty="0" smtClean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작곡가 겸 자선가인 고든 </a:t>
                      </a:r>
                      <a:r>
                        <a:rPr lang="ko-KR" altLang="en-US" sz="900" baseline="0" dirty="0" err="1" smtClean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게티와</a:t>
                      </a:r>
                      <a:r>
                        <a:rPr lang="ko-KR" altLang="en-US" sz="900" baseline="0" dirty="0" smtClean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함께 </a:t>
                      </a:r>
                      <a:r>
                        <a:rPr lang="ko-KR" altLang="en-US" sz="900" baseline="0" dirty="0" err="1" smtClean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나파밸리에</a:t>
                      </a:r>
                      <a:r>
                        <a:rPr lang="ko-KR" altLang="en-US" sz="900" baseline="0" dirty="0" smtClean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있는 가장 오래된 </a:t>
                      </a:r>
                      <a:r>
                        <a:rPr lang="ko-KR" altLang="en-US" sz="900" baseline="0" dirty="0" err="1" smtClean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와이너리</a:t>
                      </a:r>
                      <a:r>
                        <a:rPr lang="ko-KR" altLang="en-US" sz="900" baseline="0" dirty="0" smtClean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중 하나를 구입하였으며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, </a:t>
                      </a:r>
                      <a:r>
                        <a:rPr lang="ko-KR" altLang="en-US" sz="900" baseline="0" dirty="0" smtClean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그들만의 매력적이고 친근한 스타일 및 열정으로 오늘날 전세계적으로 명성이 자자한고품질의 와인들을 만들어 냈다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.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Georgia" charset="0"/>
                          <a:ea typeface="Georgia" charset="0"/>
                          <a:cs typeface="Georgia" charset="0"/>
                        </a:rPr>
                        <a:t>AWARDS</a:t>
                      </a:r>
                      <a:endParaRPr lang="en-US" altLang="ko-KR" sz="900" baseline="0" dirty="0">
                        <a:solidFill>
                          <a:schemeClr val="tx1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Jeb </a:t>
                      </a:r>
                      <a:r>
                        <a:rPr lang="en-US" altLang="ko-KR" sz="900" baseline="0" dirty="0" err="1" smtClean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Dunnck</a:t>
                      </a:r>
                      <a:r>
                        <a:rPr lang="en-US" altLang="ko-KR" sz="900" baseline="0" dirty="0" smtClean="0">
                          <a:solidFill>
                            <a:schemeClr val="tx1"/>
                          </a:solidFill>
                          <a:latin typeface="+mn-ea"/>
                          <a:cs typeface="Arial" pitchFamily="34" charset="0"/>
                        </a:rPr>
                        <a:t> – 95pts</a:t>
                      </a:r>
                      <a:endParaRPr lang="en-US" altLang="ko-KR" sz="900" dirty="0">
                        <a:solidFill>
                          <a:srgbClr val="C00000"/>
                        </a:solidFill>
                        <a:latin typeface="+mn-ea"/>
                        <a:cs typeface="Arial" pitchFamily="34" charset="0"/>
                      </a:endParaRP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en-US" altLang="ko-KR" sz="900" dirty="0">
                          <a:latin typeface="+mn-ea"/>
                        </a:rPr>
                        <a:t> </a:t>
                      </a:r>
                      <a:endParaRPr lang="en-US" altLang="ko-KR" sz="900" dirty="0">
                        <a:latin typeface="+mn-ea"/>
                        <a:cs typeface="Arial" pitchFamily="34" charset="0"/>
                      </a:endParaRPr>
                    </a:p>
                    <a:p>
                      <a:pPr marL="121217" indent="-121217">
                        <a:buFont typeface="Arial" charset="0"/>
                        <a:buChar char="•"/>
                      </a:pPr>
                      <a:endParaRPr lang="en-US" altLang="ko-KR" sz="1100" dirty="0">
                        <a:latin typeface="+mn-ea"/>
                        <a:cs typeface="Arial" pitchFamily="34" charset="0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6322">
                <a:tc>
                  <a:txBody>
                    <a:bodyPr/>
                    <a:lstStyle/>
                    <a:p>
                      <a:pPr marL="121217" marR="0" lvl="0" indent="-121217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endParaRPr lang="en-US" altLang="ko-KR" sz="1100" dirty="0">
                        <a:latin typeface="+mn-ea"/>
                        <a:cs typeface="Arial" pitchFamily="34" charset="0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525322"/>
              </p:ext>
            </p:extLst>
          </p:nvPr>
        </p:nvGraphicFramePr>
        <p:xfrm>
          <a:off x="2432316" y="1476476"/>
          <a:ext cx="2401406" cy="446459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916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97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1992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REGION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aseline="0" dirty="0" smtClean="0">
                          <a:latin typeface="Constantia" charset="0"/>
                          <a:ea typeface="Constantia" charset="0"/>
                          <a:cs typeface="Constantia" charset="0"/>
                        </a:rPr>
                        <a:t>Napa Valley, USA </a:t>
                      </a:r>
                      <a:endParaRPr lang="en-US" altLang="ko-KR" sz="1100" baseline="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  <a:p>
                      <a:pPr latinLnBrk="1"/>
                      <a:endParaRPr lang="ko-KR" altLang="en-US" sz="1100" b="1" dirty="0">
                        <a:latin typeface="Cooper Black" charset="0"/>
                        <a:ea typeface="Cooper Black" charset="0"/>
                        <a:cs typeface="Cooper Black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992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TYPE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>
                          <a:latin typeface="Constantia" charset="0"/>
                          <a:ea typeface="Constantia" charset="0"/>
                          <a:cs typeface="Constantia" charset="0"/>
                        </a:rPr>
                        <a:t>Red</a:t>
                      </a:r>
                    </a:p>
                    <a:p>
                      <a:pPr latinLnBrk="1"/>
                      <a:endParaRPr lang="ko-KR" altLang="en-US" sz="1100" b="1" dirty="0">
                        <a:latin typeface="Cooper Black" charset="0"/>
                        <a:ea typeface="Cooper Black" charset="0"/>
                        <a:cs typeface="Cooper Black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992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ALCOHOL</a:t>
                      </a:r>
                    </a:p>
                    <a:p>
                      <a:pPr latinLnBrk="1"/>
                      <a:r>
                        <a:rPr lang="en-US" altLang="ko-KR" sz="1100" b="0" dirty="0" smtClean="0">
                          <a:latin typeface="Constantia" charset="0"/>
                          <a:ea typeface="Constantia" charset="0"/>
                          <a:cs typeface="Constantia" charset="0"/>
                        </a:rPr>
                        <a:t>15.0%</a:t>
                      </a:r>
                      <a:endParaRPr lang="ko-KR" altLang="en-US" sz="1100" b="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8636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VARIETY</a:t>
                      </a:r>
                    </a:p>
                    <a:p>
                      <a:r>
                        <a:rPr lang="en-US" altLang="ko-KR" sz="1100" b="0" i="0" u="none" strike="noStrike" kern="1200" baseline="0" dirty="0" smtClean="0">
                          <a:solidFill>
                            <a:schemeClr val="tx1"/>
                          </a:solidFill>
                          <a:latin typeface="Constantia" charset="0"/>
                          <a:ea typeface="Constantia" charset="0"/>
                          <a:cs typeface="Constantia" charset="0"/>
                        </a:rPr>
                        <a:t>94% Merlot</a:t>
                      </a:r>
                      <a:endParaRPr lang="en-US" altLang="ko-KR" sz="1100" b="0" i="0" u="none" strike="noStrike" kern="1200" baseline="0" dirty="0">
                        <a:solidFill>
                          <a:schemeClr val="tx1"/>
                        </a:solidFill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i="0" u="none" strike="noStrike" kern="1200" baseline="0" dirty="0" smtClean="0">
                          <a:solidFill>
                            <a:schemeClr val="tx1"/>
                          </a:solidFill>
                          <a:latin typeface="Constantia" charset="0"/>
                          <a:ea typeface="Constantia" charset="0"/>
                          <a:cs typeface="Constantia" charset="0"/>
                        </a:rPr>
                        <a:t>4% Cabernet Sauvignon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i="0" u="none" strike="noStrike" kern="1200" baseline="0" dirty="0" smtClean="0">
                          <a:solidFill>
                            <a:schemeClr val="tx1"/>
                          </a:solidFill>
                          <a:latin typeface="Constantia" charset="0"/>
                          <a:ea typeface="Constantia" charset="0"/>
                          <a:cs typeface="Constantia" charset="0"/>
                        </a:rPr>
                        <a:t>2% Malbec</a:t>
                      </a:r>
                      <a:endParaRPr lang="en-US" altLang="ko-KR" sz="1100" b="0" i="0" u="none" strike="noStrike" kern="1200" baseline="0" dirty="0">
                        <a:solidFill>
                          <a:schemeClr val="tx1"/>
                        </a:solidFill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  <a:p>
                      <a:endParaRPr lang="en-US" altLang="ko-KR" sz="110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999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i="0" dirty="0" smtClean="0">
                          <a:latin typeface="Georgia" charset="0"/>
                          <a:ea typeface="Georgia" charset="0"/>
                          <a:cs typeface="Georgia" charset="0"/>
                        </a:rPr>
                        <a:t>PRODUCTION</a:t>
                      </a:r>
                    </a:p>
                    <a:p>
                      <a:pPr latinLnBrk="1"/>
                      <a:r>
                        <a:rPr lang="en-US" altLang="ko-KR" sz="1100" b="0" i="0" dirty="0" smtClean="0">
                          <a:latin typeface="Constantia" panose="02030602050306030303" pitchFamily="18" charset="0"/>
                          <a:ea typeface="Georgia" charset="0"/>
                          <a:cs typeface="Georgia" charset="0"/>
                        </a:rPr>
                        <a:t>5,930 cases</a:t>
                      </a:r>
                      <a:endParaRPr lang="ko-KR" altLang="en-US" sz="1100" b="0" i="0" dirty="0">
                        <a:latin typeface="Constantia" panose="02030602050306030303" pitchFamily="18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American Typewriter" charset="0"/>
                        <a:ea typeface="American Typewriter" charset="0"/>
                        <a:cs typeface="American Typewriter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9995">
                <a:tc>
                  <a:txBody>
                    <a:bodyPr/>
                    <a:lstStyle/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latin typeface="American Typewriter" charset="0"/>
                        <a:ea typeface="American Typewriter" charset="0"/>
                        <a:cs typeface="American Typewriter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9995">
                <a:tc>
                  <a:txBody>
                    <a:bodyPr/>
                    <a:lstStyle/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/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9995">
                <a:tc>
                  <a:txBody>
                    <a:bodyPr/>
                    <a:lstStyle/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American Typewriter" charset="0"/>
                        <a:ea typeface="American Typewriter" charset="0"/>
                        <a:cs typeface="American Typewriter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cxnSp>
        <p:nvCxnSpPr>
          <p:cNvPr id="24" name="직선 연결선[R] 23"/>
          <p:cNvCxnSpPr/>
          <p:nvPr/>
        </p:nvCxnSpPr>
        <p:spPr>
          <a:xfrm flipH="1">
            <a:off x="2293743" y="6106735"/>
            <a:ext cx="651158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214282" y="5832483"/>
          <a:ext cx="928694" cy="8826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286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2785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ACIDITY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51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SWEETNESS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207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BODY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51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FINISH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3" name="직사각형 12"/>
          <p:cNvSpPr/>
          <p:nvPr/>
        </p:nvSpPr>
        <p:spPr>
          <a:xfrm>
            <a:off x="1000100" y="5903921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1214414" y="5903921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1643042" y="5903921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17" name="직사각형 16"/>
          <p:cNvSpPr/>
          <p:nvPr/>
        </p:nvSpPr>
        <p:spPr>
          <a:xfrm>
            <a:off x="1857356" y="5903921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1" name="직사각형 20"/>
          <p:cNvSpPr/>
          <p:nvPr/>
        </p:nvSpPr>
        <p:spPr>
          <a:xfrm>
            <a:off x="1000100" y="6143954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1214414" y="614364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1428728" y="614395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6" name="직사각형 25"/>
          <p:cNvSpPr/>
          <p:nvPr/>
        </p:nvSpPr>
        <p:spPr>
          <a:xfrm>
            <a:off x="1643042" y="614395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8" name="직사각형 27"/>
          <p:cNvSpPr/>
          <p:nvPr/>
        </p:nvSpPr>
        <p:spPr>
          <a:xfrm>
            <a:off x="1857356" y="6143954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9" name="직사각형 28"/>
          <p:cNvSpPr/>
          <p:nvPr/>
        </p:nvSpPr>
        <p:spPr>
          <a:xfrm>
            <a:off x="1000100" y="6358268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>
            <a:off x="1214414" y="6358268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1428728" y="6358268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2" name="직사각형 31"/>
          <p:cNvSpPr/>
          <p:nvPr/>
        </p:nvSpPr>
        <p:spPr>
          <a:xfrm>
            <a:off x="1643042" y="6358268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4" name="직사각형 33"/>
          <p:cNvSpPr/>
          <p:nvPr/>
        </p:nvSpPr>
        <p:spPr>
          <a:xfrm>
            <a:off x="1000100" y="657227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1214414" y="657227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1428728" y="657227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7" name="직사각형 36"/>
          <p:cNvSpPr/>
          <p:nvPr/>
        </p:nvSpPr>
        <p:spPr>
          <a:xfrm>
            <a:off x="1643042" y="657227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pic>
        <p:nvPicPr>
          <p:cNvPr id="41" name="그림 4" descr="텍스트, 클립아트이(가) 표시된 사진&#10;&#10;자동 생성된 설명">
            <a:extLst>
              <a:ext uri="{FF2B5EF4-FFF2-40B4-BE49-F238E27FC236}">
                <a16:creationId xmlns:a16="http://schemas.microsoft.com/office/drawing/2014/main" id="{B724E99F-C2D5-44D8-AEAE-17CA7977CC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463" y="6142038"/>
            <a:ext cx="1949450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243" y="908720"/>
            <a:ext cx="1284323" cy="4760302"/>
          </a:xfrm>
          <a:prstGeom prst="rect">
            <a:avLst/>
          </a:prstGeom>
        </p:spPr>
      </p:pic>
      <p:sp>
        <p:nvSpPr>
          <p:cNvPr id="39" name="직사각형 38"/>
          <p:cNvSpPr/>
          <p:nvPr/>
        </p:nvSpPr>
        <p:spPr>
          <a:xfrm>
            <a:off x="1856758" y="6358268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40" name="직사각형 39"/>
          <p:cNvSpPr/>
          <p:nvPr/>
        </p:nvSpPr>
        <p:spPr>
          <a:xfrm>
            <a:off x="1856758" y="6572271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42" name="직사각형 41"/>
          <p:cNvSpPr/>
          <p:nvPr/>
        </p:nvSpPr>
        <p:spPr>
          <a:xfrm>
            <a:off x="1432607" y="5903921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8384710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1762</TotalTime>
  <Words>163</Words>
  <Application>Microsoft Office PowerPoint</Application>
  <PresentationFormat>화면 슬라이드 쇼(4:3)</PresentationFormat>
  <Paragraphs>37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9" baseType="lpstr">
      <vt:lpstr>맑은 고딕</vt:lpstr>
      <vt:lpstr>American Typewriter</vt:lpstr>
      <vt:lpstr>Arial</vt:lpstr>
      <vt:lpstr>Constantia</vt:lpstr>
      <vt:lpstr>Cooper Black</vt:lpstr>
      <vt:lpstr>Georgia</vt:lpstr>
      <vt:lpstr>Times New Roman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Yuna</dc:creator>
  <cp:lastModifiedBy>reo9201@outlook.kr</cp:lastModifiedBy>
  <cp:revision>66</cp:revision>
  <dcterms:created xsi:type="dcterms:W3CDTF">2019-03-22T07:50:06Z</dcterms:created>
  <dcterms:modified xsi:type="dcterms:W3CDTF">2022-04-22T07:52:36Z</dcterms:modified>
</cp:coreProperties>
</file>