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9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>
        <p:scale>
          <a:sx n="150" d="100"/>
          <a:sy n="150" d="100"/>
        </p:scale>
        <p:origin x="2016" y="-3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2024-08-14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20886"/>
              </p:ext>
            </p:extLst>
          </p:nvPr>
        </p:nvGraphicFramePr>
        <p:xfrm>
          <a:off x="2532992" y="2834177"/>
          <a:ext cx="1566041" cy="1907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6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latinLnBrk="1"/>
                      <a:r>
                        <a:rPr lang="en-US" altLang="ko-KR" sz="1100" b="0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Rueda, </a:t>
                      </a:r>
                      <a:r>
                        <a:rPr lang="en-US" altLang="ko-KR" sz="1100" b="0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Spain </a:t>
                      </a: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+mn-lt"/>
                          <a:ea typeface="Georgia" charset="0"/>
                          <a:cs typeface="Georgia" charset="0"/>
                        </a:rPr>
                        <a:t>White</a:t>
                      </a:r>
                      <a:endParaRPr lang="en-US" altLang="ko-KR" sz="1100" b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Georgia" charset="0"/>
                          <a:cs typeface="Georgia" charset="0"/>
                        </a:rPr>
                        <a:t>13.0%</a:t>
                      </a: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58619772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0" dirty="0" smtClean="0">
                          <a:latin typeface="+mn-lt"/>
                          <a:ea typeface="Constantia" charset="0"/>
                          <a:cs typeface="Constantia" charset="0"/>
                        </a:rPr>
                        <a:t>100% </a:t>
                      </a:r>
                      <a:r>
                        <a:rPr lang="en-US" altLang="ko-KR" sz="1100" b="0" dirty="0" err="1" smtClean="0">
                          <a:latin typeface="+mn-lt"/>
                          <a:ea typeface="Constantia" charset="0"/>
                          <a:cs typeface="Constantia" charset="0"/>
                        </a:rPr>
                        <a:t>Verdejo</a:t>
                      </a:r>
                      <a:endParaRPr lang="en-US" altLang="ko-KR" sz="1100" b="0" dirty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0" baseline="0" dirty="0" smtClean="0">
                          <a:latin typeface="+mn-lt"/>
                          <a:ea typeface="Constantia" charset="0"/>
                          <a:cs typeface="Constantia" charset="0"/>
                        </a:rPr>
                        <a:t> </a:t>
                      </a:r>
                      <a:endParaRPr lang="en-US" altLang="ko-KR" sz="1100" b="0" baseline="0" dirty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2316577497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/>
          </p:nvPr>
        </p:nvGraphicFramePr>
        <p:xfrm>
          <a:off x="346824" y="7803357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1132642" y="787479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989898" y="787479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132642" y="8114827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j-ea"/>
              <a:ea typeface="+mj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561270" y="8114827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775584" y="8114827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989898" y="8114827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132642" y="8329065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346956" y="8329065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132642" y="854330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346956" y="854330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561270" y="854330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rgbClr val="4AA5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561270" y="8329065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987476" y="854330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348409" y="8114827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561270" y="787479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774373" y="787479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87476" y="8329065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771715" y="854330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345509" y="787479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771715" y="8329065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04926" y="753525"/>
            <a:ext cx="311816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dirty="0" err="1" smtClean="0">
                <a:latin typeface="+mj-ea"/>
                <a:ea typeface="+mj-ea"/>
              </a:rPr>
              <a:t>Valde</a:t>
            </a:r>
            <a:r>
              <a:rPr lang="en-US" altLang="ko-KR" b="1" dirty="0" err="1">
                <a:latin typeface="+mj-ea"/>
                <a:ea typeface="+mj-ea"/>
              </a:rPr>
              <a:t>r</a:t>
            </a:r>
            <a:r>
              <a:rPr lang="en-US" altLang="ko-KR" b="1" dirty="0" err="1" smtClean="0">
                <a:latin typeface="+mj-ea"/>
                <a:ea typeface="+mj-ea"/>
              </a:rPr>
              <a:t>ivero</a:t>
            </a:r>
            <a:r>
              <a:rPr lang="en-US" altLang="ko-KR" b="1" dirty="0" smtClean="0">
                <a:latin typeface="+mj-ea"/>
                <a:ea typeface="+mj-ea"/>
              </a:rPr>
              <a:t> </a:t>
            </a:r>
            <a:endParaRPr lang="en-US" altLang="ko-KR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latin typeface="+mj-ea"/>
                <a:ea typeface="+mj-ea"/>
              </a:rPr>
              <a:t>Rueda </a:t>
            </a:r>
            <a:r>
              <a:rPr lang="en-US" altLang="ko-KR" b="1" dirty="0" err="1" smtClean="0">
                <a:latin typeface="+mj-ea"/>
                <a:ea typeface="+mj-ea"/>
              </a:rPr>
              <a:t>Verdejo</a:t>
            </a:r>
            <a:endParaRPr lang="en-US" altLang="ko-KR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 err="1" smtClean="0">
                <a:latin typeface="+mj-ea"/>
                <a:ea typeface="+mj-ea"/>
              </a:rPr>
              <a:t>발데리베로</a:t>
            </a:r>
            <a:r>
              <a:rPr lang="ko-KR" altLang="en-US" b="1" dirty="0" smtClean="0">
                <a:latin typeface="+mj-ea"/>
                <a:ea typeface="+mj-ea"/>
              </a:rPr>
              <a:t> </a:t>
            </a:r>
            <a:r>
              <a:rPr lang="ko-KR" altLang="en-US" b="1" dirty="0" err="1" smtClean="0">
                <a:latin typeface="+mj-ea"/>
                <a:ea typeface="+mj-ea"/>
              </a:rPr>
              <a:t>루에다</a:t>
            </a:r>
            <a:r>
              <a:rPr lang="en-US" altLang="ko-KR" b="1" dirty="0">
                <a:latin typeface="+mj-ea"/>
                <a:ea typeface="+mj-ea"/>
              </a:rPr>
              <a:t> </a:t>
            </a:r>
            <a:r>
              <a:rPr lang="ko-KR" altLang="en-US" b="1" dirty="0" err="1" smtClean="0">
                <a:latin typeface="+mj-ea"/>
                <a:ea typeface="+mj-ea"/>
              </a:rPr>
              <a:t>베르데호</a:t>
            </a:r>
            <a:endParaRPr lang="ko-KR" altLang="en-US" b="1" dirty="0">
              <a:latin typeface="+mj-ea"/>
              <a:ea typeface="+mj-ea"/>
            </a:endParaRPr>
          </a:p>
        </p:txBody>
      </p:sp>
      <p:pic>
        <p:nvPicPr>
          <p:cNvPr id="42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6908F2-12CF-48C6-BD23-72F60AAB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842" y="8244692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619997"/>
              </p:ext>
            </p:extLst>
          </p:nvPr>
        </p:nvGraphicFramePr>
        <p:xfrm>
          <a:off x="4230126" y="2834177"/>
          <a:ext cx="2199249" cy="1750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9249">
                  <a:extLst>
                    <a:ext uri="{9D8B030D-6E8A-4147-A177-3AD203B41FA5}">
                      <a16:colId xmlns:a16="http://schemas.microsoft.com/office/drawing/2014/main" val="1090725999"/>
                    </a:ext>
                  </a:extLst>
                </a:gridCol>
              </a:tblGrid>
              <a:tr h="677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1" baseline="0" dirty="0" smtClean="0">
                          <a:latin typeface="+mn-lt"/>
                          <a:ea typeface="Constantia" charset="0"/>
                          <a:cs typeface="Constantia" charset="0"/>
                        </a:rPr>
                        <a:t>VINYARD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높은 고도에 위치해 </a:t>
                      </a:r>
                      <a:r>
                        <a:rPr lang="ko-KR" altLang="en-US" sz="900" dirty="0" smtClean="0"/>
                        <a:t>유기물이 적고 석회암으로 구성된 자갈 토양을 가진 </a:t>
                      </a:r>
                      <a:r>
                        <a:rPr lang="ko-KR" altLang="en-US" sz="900" dirty="0" err="1" smtClean="0"/>
                        <a:t>빈야드</a:t>
                      </a:r>
                      <a:endParaRPr lang="en-US" altLang="ko-KR" sz="900" b="0" baseline="0" dirty="0" smtClean="0">
                        <a:latin typeface="+mn-ea"/>
                        <a:ea typeface="+mn-ea"/>
                        <a:cs typeface="Constantia" charset="0"/>
                      </a:endParaRPr>
                    </a:p>
                  </a:txBody>
                  <a:tcPr marL="78191" marR="78191" marT="41468" marB="4146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8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1" baseline="0" dirty="0" smtClean="0">
                          <a:latin typeface="+mn-lt"/>
                          <a:ea typeface="Constantia" charset="0"/>
                          <a:cs typeface="Constantia" charset="0"/>
                        </a:rPr>
                        <a:t>WINEMAKING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신선도와 품질 유지를 위해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월 말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~9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월 초 밤에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손수확한다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수확된 포도들은</a:t>
                      </a:r>
                      <a:r>
                        <a:rPr lang="ko-KR" altLang="en-US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일정 온도를 유지 한 상태에서 스테인리스 스틸 탱크로 옮겨진다</a:t>
                      </a: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베르데호</a:t>
                      </a:r>
                      <a:r>
                        <a:rPr lang="ko-KR" altLang="en-US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품종의 특징적인 맛과 아로마를 잘 보존하기 위해 발효 과정을 세심하게 컨트롤한다</a:t>
                      </a:r>
                      <a:r>
                        <a:rPr lang="en-US" altLang="ko-KR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191" marR="78191" marT="41468" marB="4146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2533875" y="5548038"/>
            <a:ext cx="3895500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dirty="0" smtClean="0">
                <a:ea typeface="Constantia" charset="0"/>
                <a:cs typeface="Constantia" charset="0"/>
              </a:rPr>
              <a:t>COMMENT</a:t>
            </a:r>
          </a:p>
          <a:p>
            <a:pPr fontAlgn="t"/>
            <a:r>
              <a:rPr lang="ko-KR" altLang="en-US" sz="900" b="1" dirty="0" err="1" smtClean="0">
                <a:latin typeface="+mj-ea"/>
                <a:ea typeface="+mj-ea"/>
                <a:cs typeface="Constantia" charset="0"/>
              </a:rPr>
              <a:t>리오하</a:t>
            </a:r>
            <a:r>
              <a:rPr lang="ko-KR" altLang="en-US" sz="900" b="1" dirty="0" smtClean="0">
                <a:latin typeface="+mj-ea"/>
                <a:ea typeface="+mj-ea"/>
                <a:cs typeface="Constantia" charset="0"/>
              </a:rPr>
              <a:t> 와인의 선구자가 까다롭게 선별해 만든 </a:t>
            </a:r>
            <a:r>
              <a:rPr lang="ko-KR" altLang="en-US" sz="900" b="1" dirty="0" err="1" smtClean="0">
                <a:latin typeface="+mj-ea"/>
                <a:ea typeface="+mj-ea"/>
                <a:cs typeface="Constantia" charset="0"/>
              </a:rPr>
              <a:t>리베라</a:t>
            </a:r>
            <a:r>
              <a:rPr lang="ko-KR" altLang="en-US" sz="900" b="1" dirty="0" smtClean="0">
                <a:latin typeface="+mj-ea"/>
                <a:ea typeface="+mj-ea"/>
                <a:cs typeface="Constantia" charset="0"/>
              </a:rPr>
              <a:t> 델 </a:t>
            </a:r>
            <a:r>
              <a:rPr lang="ko-KR" altLang="en-US" sz="900" b="1" dirty="0" err="1" smtClean="0">
                <a:latin typeface="+mj-ea"/>
                <a:ea typeface="+mj-ea"/>
                <a:cs typeface="Constantia" charset="0"/>
              </a:rPr>
              <a:t>두에로</a:t>
            </a:r>
            <a:r>
              <a:rPr lang="ko-KR" altLang="en-US" sz="900" b="1" dirty="0" smtClean="0">
                <a:latin typeface="+mj-ea"/>
                <a:ea typeface="+mj-ea"/>
                <a:cs typeface="Constantia" charset="0"/>
              </a:rPr>
              <a:t> 와인</a:t>
            </a:r>
            <a:endParaRPr lang="en-US" altLang="ko-KR" sz="900" b="1" dirty="0" smtClean="0">
              <a:latin typeface="+mj-ea"/>
              <a:ea typeface="+mj-ea"/>
              <a:cs typeface="Constantia" charset="0"/>
            </a:endParaRPr>
          </a:p>
          <a:p>
            <a:pPr fontAlgn="t"/>
            <a:r>
              <a:rPr lang="ko-KR" altLang="en-US" sz="900" kern="100" dirty="0" smtClean="0">
                <a:cs typeface="Times New Roman" panose="02020603050405020304" pitchFamily="18" charset="0"/>
              </a:rPr>
              <a:t>발데리베로는 </a:t>
            </a:r>
            <a:r>
              <a:rPr lang="en-US" altLang="ko-KR" sz="900" kern="100" dirty="0">
                <a:cs typeface="Times New Roman" panose="02020603050405020304" pitchFamily="18" charset="0"/>
              </a:rPr>
              <a:t>1899</a:t>
            </a:r>
            <a:r>
              <a:rPr lang="ko-KR" altLang="en-US" sz="900" kern="100" dirty="0">
                <a:cs typeface="Times New Roman" panose="02020603050405020304" pitchFamily="18" charset="0"/>
              </a:rPr>
              <a:t>년 라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리오하에서</a:t>
            </a:r>
            <a:r>
              <a:rPr lang="ko-KR" altLang="en-US" sz="900" kern="100" dirty="0">
                <a:cs typeface="Times New Roman" panose="02020603050405020304" pitchFamily="18" charset="0"/>
              </a:rPr>
              <a:t>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처음 </a:t>
            </a:r>
            <a:r>
              <a:rPr lang="ko-KR" altLang="en-US" sz="900" kern="100" dirty="0" err="1" smtClean="0">
                <a:cs typeface="Times New Roman" panose="02020603050405020304" pitchFamily="18" charset="0"/>
              </a:rPr>
              <a:t>와이너리를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 설립해 </a:t>
            </a:r>
            <a:r>
              <a:rPr lang="en-US" altLang="ko-KR" sz="900" dirty="0" err="1"/>
              <a:t>DOCa</a:t>
            </a:r>
            <a:r>
              <a:rPr lang="en-US" altLang="ko-KR" sz="900" dirty="0"/>
              <a:t> </a:t>
            </a:r>
            <a:r>
              <a:rPr lang="ko-KR" altLang="en-US" sz="900" dirty="0" err="1"/>
              <a:t>리오하</a:t>
            </a:r>
            <a:r>
              <a:rPr lang="ko-KR" altLang="en-US" sz="900" dirty="0"/>
              <a:t> </a:t>
            </a:r>
            <a:r>
              <a:rPr lang="ko-KR" altLang="en-US" sz="900" dirty="0" smtClean="0"/>
              <a:t>와인의 선구자 역할을 하며 </a:t>
            </a:r>
            <a:r>
              <a:rPr lang="ko-KR" altLang="en-US" sz="900" dirty="0" err="1" smtClean="0"/>
              <a:t>리오하</a:t>
            </a:r>
            <a:r>
              <a:rPr lang="ko-KR" altLang="en-US" sz="900" dirty="0" smtClean="0"/>
              <a:t> 와인의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품질과 </a:t>
            </a:r>
            <a:r>
              <a:rPr lang="ko-KR" altLang="en-US" sz="900" kern="100" dirty="0">
                <a:cs typeface="Times New Roman" panose="02020603050405020304" pitchFamily="18" charset="0"/>
              </a:rPr>
              <a:t>우수성에 헌신해왔다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4</a:t>
            </a:r>
            <a:r>
              <a:rPr lang="ko-KR" altLang="en-US" sz="900" kern="100" dirty="0">
                <a:cs typeface="Times New Roman" panose="02020603050405020304" pitchFamily="18" charset="0"/>
              </a:rPr>
              <a:t>대째 이어온 이 가문은 다양한 와인 품종을 탐구하며 여러 지역의 잠재력을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발견했다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그 중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리베라</a:t>
            </a:r>
            <a:r>
              <a:rPr lang="ko-KR" altLang="en-US" sz="900" kern="100" dirty="0">
                <a:cs typeface="Times New Roman" panose="02020603050405020304" pitchFamily="18" charset="0"/>
              </a:rPr>
              <a:t> 델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두에로</a:t>
            </a:r>
            <a:r>
              <a:rPr lang="ko-KR" altLang="en-US" sz="900" kern="100" dirty="0">
                <a:cs typeface="Times New Roman" panose="02020603050405020304" pitchFamily="18" charset="0"/>
              </a:rPr>
              <a:t>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지역을 까다롭게 탐색한 끝에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 </a:t>
            </a:r>
            <a:r>
              <a:rPr lang="ko-KR" altLang="en-US" sz="900" kern="100" dirty="0">
                <a:cs typeface="Times New Roman" panose="02020603050405020304" pitchFamily="18" charset="0"/>
              </a:rPr>
              <a:t>탁월한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토양</a:t>
            </a:r>
            <a:r>
              <a:rPr lang="ko-KR" altLang="en-US" sz="900" kern="100" dirty="0">
                <a:cs typeface="Times New Roman" panose="02020603050405020304" pitchFamily="18" charset="0"/>
              </a:rPr>
              <a:t>과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 </a:t>
            </a:r>
            <a:r>
              <a:rPr lang="ko-KR" altLang="en-US" sz="900" kern="100" dirty="0">
                <a:cs typeface="Times New Roman" panose="02020603050405020304" pitchFamily="18" charset="0"/>
              </a:rPr>
              <a:t>고도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기후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조건을 가진 </a:t>
            </a:r>
            <a:r>
              <a:rPr lang="ko-KR" altLang="en-US" sz="900" kern="100" dirty="0" err="1" smtClean="0">
                <a:cs typeface="Times New Roman" panose="02020603050405020304" pitchFamily="18" charset="0"/>
              </a:rPr>
              <a:t>로아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(</a:t>
            </a:r>
            <a:r>
              <a:rPr lang="en-US" altLang="ko-KR" sz="900" dirty="0" err="1" smtClean="0"/>
              <a:t>Roa</a:t>
            </a:r>
            <a:r>
              <a:rPr lang="en-US" altLang="ko-KR" sz="900" dirty="0" smtClean="0"/>
              <a:t>)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 </a:t>
            </a:r>
            <a:r>
              <a:rPr lang="ko-KR" altLang="en-US" sz="900" kern="100" dirty="0">
                <a:cs typeface="Times New Roman" panose="02020603050405020304" pitchFamily="18" charset="0"/>
              </a:rPr>
              <a:t>지역을 선택했다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endParaRPr lang="en-US" altLang="ko-KR" sz="900" kern="100" dirty="0" smtClean="0">
              <a:cs typeface="Times New Roman" panose="02020603050405020304" pitchFamily="18" charset="0"/>
            </a:endParaRPr>
          </a:p>
          <a:p>
            <a:pPr fontAlgn="t"/>
            <a:endParaRPr lang="en-US" altLang="ko-KR" sz="900" kern="100" dirty="0">
              <a:cs typeface="Times New Roman" panose="02020603050405020304" pitchFamily="18" charset="0"/>
            </a:endParaRPr>
          </a:p>
          <a:p>
            <a:pPr fontAlgn="t"/>
            <a:r>
              <a:rPr lang="ko-KR" altLang="en-US" sz="900" kern="100" dirty="0" smtClean="0">
                <a:cs typeface="Times New Roman" panose="02020603050405020304" pitchFamily="18" charset="0"/>
              </a:rPr>
              <a:t>현재 발데리베로는 </a:t>
            </a:r>
            <a:r>
              <a:rPr lang="ko-KR" altLang="en-US" sz="900" kern="100" dirty="0" err="1" smtClean="0">
                <a:cs typeface="Times New Roman" panose="02020603050405020304" pitchFamily="18" charset="0"/>
              </a:rPr>
              <a:t>부르고스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(</a:t>
            </a:r>
            <a:r>
              <a:rPr lang="en-US" altLang="ko-KR" sz="900" dirty="0" smtClean="0"/>
              <a:t>Burgos)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와 </a:t>
            </a:r>
            <a:r>
              <a:rPr lang="ko-KR" altLang="en-US" sz="900" kern="100" dirty="0" err="1" smtClean="0">
                <a:cs typeface="Times New Roman" panose="02020603050405020304" pitchFamily="18" charset="0"/>
              </a:rPr>
              <a:t>바야돌리드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(</a:t>
            </a:r>
            <a:r>
              <a:rPr lang="en-US" altLang="ko-KR" sz="900" dirty="0" smtClean="0"/>
              <a:t>Valladolid)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에 </a:t>
            </a:r>
            <a:r>
              <a:rPr lang="ko-KR" altLang="en-US" sz="900" kern="100" dirty="0">
                <a:cs typeface="Times New Roman" panose="02020603050405020304" pitchFamily="18" charset="0"/>
              </a:rPr>
              <a:t>걸쳐 약 </a:t>
            </a:r>
            <a:r>
              <a:rPr lang="en-US" altLang="ko-KR" sz="900" kern="100" dirty="0">
                <a:cs typeface="Times New Roman" panose="02020603050405020304" pitchFamily="18" charset="0"/>
              </a:rPr>
              <a:t>100</a:t>
            </a:r>
            <a:r>
              <a:rPr lang="ko-KR" altLang="en-US" sz="900" kern="100" dirty="0">
                <a:cs typeface="Times New Roman" panose="02020603050405020304" pitchFamily="18" charset="0"/>
              </a:rPr>
              <a:t>헥타르의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템프라니요</a:t>
            </a:r>
            <a:r>
              <a:rPr lang="ko-KR" altLang="en-US" sz="900" kern="100" dirty="0">
                <a:cs typeface="Times New Roman" panose="02020603050405020304" pitchFamily="18" charset="0"/>
              </a:rPr>
              <a:t> 포도밭을 경작하며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토양과 고도에 따라 다양한 숙성 와인을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생산하고 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최신 양조 기술을 도입한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발데리베로의 </a:t>
            </a:r>
            <a:r>
              <a:rPr lang="ko-KR" altLang="en-US" sz="900" kern="100" dirty="0">
                <a:cs typeface="Times New Roman" panose="02020603050405020304" pitchFamily="18" charset="0"/>
              </a:rPr>
              <a:t>포도밭은 낮은 고도에서 신선하고 마시기 쉬운 와인을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높은 고도에서는 과일 농도가 높고 우아한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탄닌이</a:t>
            </a:r>
            <a:r>
              <a:rPr lang="ko-KR" altLang="en-US" sz="900" kern="100" dirty="0">
                <a:cs typeface="Times New Roman" panose="02020603050405020304" pitchFamily="18" charset="0"/>
              </a:rPr>
              <a:t> 있는 와인을 생산한다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가장 높은 고도의 포도밭에서는 복합적이고 알코올 함량이 좋은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풀바디</a:t>
            </a:r>
            <a:r>
              <a:rPr lang="ko-KR" altLang="en-US" sz="900" kern="100" dirty="0">
                <a:cs typeface="Times New Roman" panose="02020603050405020304" pitchFamily="18" charset="0"/>
              </a:rPr>
              <a:t> 와인을 만들어내며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이는 숙성에 매우 적합하다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</a:t>
            </a:r>
            <a:endParaRPr lang="ko-KR" altLang="en-US" sz="900" kern="100" dirty="0"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32992" y="4618116"/>
            <a:ext cx="40223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dirty="0" smtClean="0">
                <a:ea typeface="Constantia" charset="0"/>
                <a:cs typeface="Constantia" charset="0"/>
              </a:rPr>
              <a:t>TASTING NOTE</a:t>
            </a:r>
          </a:p>
          <a:p>
            <a:pPr fontAlgn="t"/>
            <a:r>
              <a:rPr lang="ko-KR" altLang="en-US" sz="900" kern="100" dirty="0" smtClean="0">
                <a:cs typeface="Times New Roman" panose="02020603050405020304" pitchFamily="18" charset="0"/>
              </a:rPr>
              <a:t>옅은 노란색과 함께 밝은 초록색이 살짝 비친다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.</a:t>
            </a:r>
            <a:r>
              <a:rPr lang="ko-KR" altLang="en-US" sz="900" kern="100" dirty="0">
                <a:cs typeface="Times New Roman" panose="02020603050405020304" pitchFamily="18" charset="0"/>
              </a:rPr>
              <a:t>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풍부한 아로마와 과실 뉘앙스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허브 계열의 밸런스가 매우 좋다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신선한 느낌이 </a:t>
            </a:r>
            <a:r>
              <a:rPr lang="ko-KR" altLang="en-US" sz="900" kern="100" dirty="0" err="1" smtClean="0">
                <a:cs typeface="Times New Roman" panose="02020603050405020304" pitchFamily="18" charset="0"/>
              </a:rPr>
              <a:t>피니시에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 길게 느껴진다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. </a:t>
            </a:r>
          </a:p>
          <a:p>
            <a:pPr fontAlgn="t"/>
            <a:endParaRPr lang="en-US" altLang="ko-KR" sz="900" kern="100" dirty="0" smtClean="0">
              <a:cs typeface="Times New Roman" panose="02020603050405020304" pitchFamily="18" charset="0"/>
            </a:endParaRPr>
          </a:p>
          <a:p>
            <a:pPr fontAlgn="t"/>
            <a:r>
              <a:rPr lang="en-US" altLang="ko-KR" sz="900" kern="100" dirty="0" smtClean="0">
                <a:cs typeface="Times New Roman" panose="02020603050405020304" pitchFamily="18" charset="0"/>
              </a:rPr>
              <a:t>*6~8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도에서 시음하는 것을 추천한다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.</a:t>
            </a:r>
          </a:p>
          <a:p>
            <a:pPr fontAlgn="t"/>
            <a:r>
              <a:rPr lang="en-US" altLang="ko-KR" sz="900" kern="100" dirty="0" smtClean="0">
                <a:cs typeface="Times New Roman" panose="02020603050405020304" pitchFamily="18" charset="0"/>
              </a:rPr>
              <a:t>*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해산물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 err="1" smtClean="0">
                <a:cs typeface="Times New Roman" panose="02020603050405020304" pitchFamily="18" charset="0"/>
              </a:rPr>
              <a:t>생선류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샐러드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 smtClean="0">
                <a:cs typeface="Times New Roman" panose="02020603050405020304" pitchFamily="18" charset="0"/>
              </a:rPr>
              <a:t>지중해 음식과 매우 잘 어울린다</a:t>
            </a:r>
            <a:r>
              <a:rPr lang="en-US" altLang="ko-KR" sz="900" kern="100" dirty="0" smtClean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04926" y="2121410"/>
            <a:ext cx="392444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800" dirty="0">
                <a:solidFill>
                  <a:schemeClr val="accent6">
                    <a:lumMod val="75000"/>
                  </a:schemeClr>
                </a:solidFill>
              </a:rPr>
              <a:t>A 100% </a:t>
            </a:r>
            <a:r>
              <a:rPr lang="en-US" altLang="ko-KR" sz="800" dirty="0" err="1">
                <a:solidFill>
                  <a:schemeClr val="accent6">
                    <a:lumMod val="75000"/>
                  </a:schemeClr>
                </a:solidFill>
              </a:rPr>
              <a:t>Verdejo</a:t>
            </a:r>
            <a:r>
              <a:rPr lang="en-US" altLang="ko-KR" sz="800" dirty="0">
                <a:solidFill>
                  <a:schemeClr val="accent6">
                    <a:lumMod val="75000"/>
                  </a:schemeClr>
                </a:solidFill>
              </a:rPr>
              <a:t> wine, sparkling with a charming yellow hue with straw-like nuances </a:t>
            </a:r>
            <a:r>
              <a:rPr lang="en-US" altLang="ko-KR" sz="800" dirty="0" smtClean="0">
                <a:solidFill>
                  <a:schemeClr val="accent6">
                    <a:lumMod val="75000"/>
                  </a:schemeClr>
                </a:solidFill>
              </a:rPr>
              <a:t>and bright </a:t>
            </a:r>
            <a:r>
              <a:rPr lang="en-US" altLang="ko-KR" sz="800" dirty="0">
                <a:solidFill>
                  <a:schemeClr val="accent6">
                    <a:lumMod val="75000"/>
                  </a:schemeClr>
                </a:solidFill>
              </a:rPr>
              <a:t>greenish flashes, perfectly harmonizes fruity and herbaceous notes</a:t>
            </a:r>
            <a:r>
              <a:rPr lang="en-US" altLang="ko-KR" sz="8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fontAlgn="t"/>
            <a:r>
              <a:rPr lang="ko-KR" altLang="en-US" sz="800" i="1" kern="100" dirty="0" err="1" smtClean="0">
                <a:cs typeface="Times New Roman" panose="02020603050405020304" pitchFamily="18" charset="0"/>
              </a:rPr>
              <a:t>과일향</a:t>
            </a:r>
            <a:r>
              <a:rPr lang="en-US" altLang="ko-KR" sz="800" i="1" kern="100" dirty="0" smtClean="0">
                <a:cs typeface="Times New Roman" panose="02020603050405020304" pitchFamily="18" charset="0"/>
              </a:rPr>
              <a:t>, </a:t>
            </a:r>
            <a:r>
              <a:rPr lang="ko-KR" altLang="en-US" sz="800" i="1" kern="100" dirty="0" err="1" smtClean="0">
                <a:cs typeface="Times New Roman" panose="02020603050405020304" pitchFamily="18" charset="0"/>
              </a:rPr>
              <a:t>허브향이</a:t>
            </a:r>
            <a:r>
              <a:rPr lang="ko-KR" altLang="en-US" sz="800" i="1" kern="100" dirty="0" smtClean="0">
                <a:cs typeface="Times New Roman" panose="02020603050405020304" pitchFamily="18" charset="0"/>
              </a:rPr>
              <a:t> 완벽하게 조화를 이루는 매력적인 컬러를 가진 </a:t>
            </a:r>
            <a:r>
              <a:rPr lang="en-US" altLang="ko-KR" sz="800" i="1" kern="100" dirty="0" smtClean="0">
                <a:cs typeface="Times New Roman" panose="02020603050405020304" pitchFamily="18" charset="0"/>
              </a:rPr>
              <a:t>100% </a:t>
            </a:r>
            <a:r>
              <a:rPr lang="ko-KR" altLang="en-US" sz="800" i="1" kern="100" dirty="0" err="1" smtClean="0">
                <a:cs typeface="Times New Roman" panose="02020603050405020304" pitchFamily="18" charset="0"/>
              </a:rPr>
              <a:t>베르데호</a:t>
            </a:r>
            <a:r>
              <a:rPr lang="ko-KR" altLang="en-US" sz="800" i="1" kern="100" dirty="0" smtClean="0">
                <a:cs typeface="Times New Roman" panose="02020603050405020304" pitchFamily="18" charset="0"/>
              </a:rPr>
              <a:t> 와인</a:t>
            </a:r>
            <a:endParaRPr lang="ko-KR" altLang="en-US" sz="800" i="1" kern="100" dirty="0">
              <a:cs typeface="Times New Roman" panose="02020603050405020304" pitchFamily="18" charset="0"/>
            </a:endParaRP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450" y1="91895" x2="69048" y2="935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3395" y="1074830"/>
            <a:ext cx="3092510" cy="656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3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1046</TotalTime>
  <Words>301</Words>
  <Application>Microsoft Office PowerPoint</Application>
  <PresentationFormat>화면 슬라이드 쇼(4:3)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이서영 / Robin Rhee</dc:creator>
  <cp:lastModifiedBy>Songhyun Noah</cp:lastModifiedBy>
  <cp:revision>397</cp:revision>
  <dcterms:created xsi:type="dcterms:W3CDTF">2023-07-07T01:32:19Z</dcterms:created>
  <dcterms:modified xsi:type="dcterms:W3CDTF">2024-08-14T06:33:38Z</dcterms:modified>
</cp:coreProperties>
</file>