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0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179" autoAdjust="0"/>
  </p:normalViewPr>
  <p:slideViewPr>
    <p:cSldViewPr>
      <p:cViewPr varScale="1">
        <p:scale>
          <a:sx n="110" d="100"/>
          <a:sy n="110" d="100"/>
        </p:scale>
        <p:origin x="164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8DD2A5-0E1B-4F9F-BF61-72981209235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737F9B-3223-48B4-8AA5-31B6905125C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DF8091-28AA-464B-B58F-A3BBE958F97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[R] 5"/>
          <p:cNvCxnSpPr/>
          <p:nvPr/>
        </p:nvCxnSpPr>
        <p:spPr>
          <a:xfrm>
            <a:off x="2293742" y="159682"/>
            <a:ext cx="0" cy="6534849"/>
          </a:xfrm>
          <a:prstGeom prst="line">
            <a:avLst/>
          </a:prstGeom>
          <a:ln>
            <a:solidFill>
              <a:schemeClr val="dk1">
                <a:shade val="95000"/>
                <a:satMod val="105000"/>
              </a:schemeClr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직선 연결선[R] 10"/>
          <p:cNvCxnSpPr/>
          <p:nvPr/>
        </p:nvCxnSpPr>
        <p:spPr>
          <a:xfrm flipH="1">
            <a:off x="2293743" y="1404370"/>
            <a:ext cx="651158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텍스트 상자 17"/>
          <p:cNvSpPr txBox="1"/>
          <p:nvPr/>
        </p:nvSpPr>
        <p:spPr>
          <a:xfrm>
            <a:off x="2355318" y="98159"/>
            <a:ext cx="2681752" cy="1101132"/>
          </a:xfrm>
          <a:prstGeom prst="rect">
            <a:avLst/>
          </a:prstGeom>
          <a:noFill/>
        </p:spPr>
        <p:txBody>
          <a:bodyPr wrap="none" lIns="80133" tIns="40067" rIns="80133" bIns="4006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>
                <a:latin typeface="Georgia" pitchFamily="18" charset="0"/>
                <a:ea typeface="Constantia" charset="0"/>
                <a:cs typeface="Constantia" charset="0"/>
              </a:rPr>
              <a:t>MAYU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 err="1">
                <a:latin typeface="Georgia" pitchFamily="18" charset="0"/>
                <a:ea typeface="+mj-ea"/>
                <a:cs typeface="Dotum" charset="-127"/>
              </a:rPr>
              <a:t>Reserva</a:t>
            </a:r>
            <a:r>
              <a:rPr lang="en-US" altLang="ko-KR" sz="1600" b="1" dirty="0">
                <a:latin typeface="Georgia" pitchFamily="18" charset="0"/>
                <a:ea typeface="+mj-ea"/>
                <a:cs typeface="Dotum" charset="-127"/>
              </a:rPr>
              <a:t> Pedro </a:t>
            </a:r>
            <a:r>
              <a:rPr lang="en-US" altLang="ko-KR" sz="1600" b="1" dirty="0" err="1">
                <a:latin typeface="Georgia" pitchFamily="18" charset="0"/>
                <a:ea typeface="+mj-ea"/>
                <a:cs typeface="Dotum" charset="-127"/>
              </a:rPr>
              <a:t>Ximenez</a:t>
            </a:r>
            <a:endParaRPr lang="en-US" altLang="ko-KR" sz="1600" b="1" dirty="0">
              <a:latin typeface="Georgia" pitchFamily="18" charset="0"/>
              <a:ea typeface="+mj-ea"/>
              <a:cs typeface="Dotum" charset="-127"/>
            </a:endParaRPr>
          </a:p>
          <a:p>
            <a:pPr>
              <a:lnSpc>
                <a:spcPct val="150000"/>
              </a:lnSpc>
            </a:pPr>
            <a:r>
              <a:rPr kumimoji="1" lang="ko-KR" altLang="en-US" sz="1400" dirty="0" err="1">
                <a:latin typeface="+mj-ea"/>
                <a:ea typeface="+mj-ea"/>
              </a:rPr>
              <a:t>마유</a:t>
            </a:r>
            <a:r>
              <a:rPr kumimoji="1" lang="ko-KR" altLang="en-US" sz="1400" dirty="0">
                <a:latin typeface="+mj-ea"/>
                <a:ea typeface="+mj-ea"/>
              </a:rPr>
              <a:t> </a:t>
            </a:r>
            <a:r>
              <a:rPr kumimoji="1" lang="ko-KR" altLang="en-US" sz="1400" dirty="0" err="1">
                <a:latin typeface="+mj-ea"/>
                <a:ea typeface="+mj-ea"/>
              </a:rPr>
              <a:t>리제르바</a:t>
            </a:r>
            <a:r>
              <a:rPr kumimoji="1" lang="ko-KR" altLang="en-US" sz="1400" dirty="0">
                <a:latin typeface="+mj-ea"/>
                <a:ea typeface="+mj-ea"/>
              </a:rPr>
              <a:t> 페드로 </a:t>
            </a:r>
            <a:r>
              <a:rPr kumimoji="1" lang="ko-KR" altLang="en-US" sz="1400" dirty="0" err="1">
                <a:latin typeface="+mj-ea"/>
                <a:ea typeface="+mj-ea"/>
              </a:rPr>
              <a:t>히메네스</a:t>
            </a:r>
            <a:endParaRPr kumimoji="1" lang="ko-KR" altLang="en-US" dirty="0"/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2852422"/>
              </p:ext>
            </p:extLst>
          </p:nvPr>
        </p:nvGraphicFramePr>
        <p:xfrm>
          <a:off x="4929190" y="1291455"/>
          <a:ext cx="3848452" cy="505040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48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5137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3191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WINE MAKING</a:t>
                      </a:r>
                      <a:endParaRPr lang="en-US" altLang="ko-KR" sz="1100" b="1" baseline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손 수확</a:t>
                      </a:r>
                      <a:r>
                        <a:rPr lang="en-US" altLang="ko-KR" sz="900" baseline="0" dirty="0"/>
                        <a:t>, </a:t>
                      </a:r>
                      <a:r>
                        <a:rPr lang="ko-KR" altLang="en-US" sz="900" baseline="0" dirty="0"/>
                        <a:t>앙금 접촉과 함께 </a:t>
                      </a:r>
                      <a:r>
                        <a:rPr lang="en-US" altLang="ko-KR" sz="900" baseline="0" dirty="0"/>
                        <a:t>4</a:t>
                      </a:r>
                      <a:r>
                        <a:rPr lang="ko-KR" altLang="en-US" sz="900" baseline="0" dirty="0"/>
                        <a:t>개월 스테인리스 스틸 숙성</a:t>
                      </a: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TASTING</a:t>
                      </a:r>
                      <a:r>
                        <a:rPr lang="en-US" altLang="ko-KR" sz="1100" b="1" baseline="0" dirty="0">
                          <a:latin typeface="Georgia" charset="0"/>
                          <a:ea typeface="Georgia" charset="0"/>
                          <a:cs typeface="Georgia" charset="0"/>
                        </a:rPr>
                        <a:t> NOTE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무화과</a:t>
                      </a:r>
                      <a:r>
                        <a:rPr lang="en-US" altLang="ko-KR" sz="900" baseline="0" dirty="0"/>
                        <a:t>, </a:t>
                      </a:r>
                      <a:r>
                        <a:rPr lang="ko-KR" altLang="en-US" sz="900" baseline="0" dirty="0"/>
                        <a:t>레몬</a:t>
                      </a:r>
                      <a:r>
                        <a:rPr lang="en-US" altLang="ko-KR" sz="900" baseline="0" dirty="0"/>
                        <a:t> </a:t>
                      </a:r>
                      <a:r>
                        <a:rPr lang="ko-KR" altLang="en-US" sz="900" baseline="0" dirty="0"/>
                        <a:t>향과 </a:t>
                      </a:r>
                      <a:r>
                        <a:rPr lang="ko-KR" altLang="en-US" sz="900" baseline="0" dirty="0" err="1"/>
                        <a:t>플로럴한</a:t>
                      </a:r>
                      <a:r>
                        <a:rPr lang="ko-KR" altLang="en-US" sz="900" baseline="0" dirty="0"/>
                        <a:t> 아로마가 어우러져 매우 향긋하다</a:t>
                      </a:r>
                      <a:r>
                        <a:rPr lang="en-US" altLang="ko-KR" sz="900" baseline="0" dirty="0"/>
                        <a:t>.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신선한 산미와 미네랄 풍미는 조화롭게 어울려 </a:t>
                      </a:r>
                      <a:r>
                        <a:rPr lang="ko-KR" altLang="en-US" sz="900" baseline="0" dirty="0" err="1"/>
                        <a:t>스타일리쉬한</a:t>
                      </a:r>
                      <a:r>
                        <a:rPr lang="ko-KR" altLang="en-US" sz="900" baseline="0" dirty="0"/>
                        <a:t> 캐릭터를</a:t>
                      </a: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보여준다</a:t>
                      </a:r>
                      <a:r>
                        <a:rPr lang="en-US" altLang="ko-KR" sz="900" baseline="0" dirty="0"/>
                        <a:t>.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추천 음식</a:t>
                      </a:r>
                      <a:r>
                        <a:rPr lang="en-US" altLang="ko-KR" sz="900" baseline="0" dirty="0"/>
                        <a:t>: </a:t>
                      </a:r>
                      <a:r>
                        <a:rPr lang="ko-KR" altLang="en-US" sz="900" baseline="0" dirty="0"/>
                        <a:t>가리비 찜</a:t>
                      </a:r>
                      <a:r>
                        <a:rPr lang="en-US" altLang="ko-KR" sz="900" baseline="0" dirty="0"/>
                        <a:t>, </a:t>
                      </a:r>
                      <a:r>
                        <a:rPr lang="ko-KR" altLang="en-US" sz="900" baseline="0" dirty="0"/>
                        <a:t>조개구이</a:t>
                      </a:r>
                      <a:r>
                        <a:rPr lang="en-US" altLang="ko-KR" sz="900" baseline="0" dirty="0"/>
                        <a:t>, </a:t>
                      </a:r>
                      <a:r>
                        <a:rPr lang="ko-KR" altLang="en-US" sz="900" baseline="0" dirty="0"/>
                        <a:t>해산물 볶음 요리</a:t>
                      </a: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74881">
                <a:tc>
                  <a:txBody>
                    <a:bodyPr/>
                    <a:lstStyle/>
                    <a:p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Georgia" charset="0"/>
                          <a:ea typeface="Georgia" charset="0"/>
                          <a:cs typeface="Georgia" charset="0"/>
                        </a:rPr>
                        <a:t>COMMENT</a:t>
                      </a:r>
                    </a:p>
                    <a:p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마유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와이너리는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2005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년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마우로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올리버 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(Mauro Olivier)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에 의하여 칠레 북부에 위치한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엘키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벨리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(</a:t>
                      </a:r>
                      <a:r>
                        <a:rPr lang="en-US" altLang="ko-KR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Elqui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Valley)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에 설립되었다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마우로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올리버의 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아버지는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엘키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밸리 최초 개척자 중 한 명으로 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1998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년부터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엘키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밸리에서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포도밭을 가꾸었다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마우로는 아버지가 가꾸던 포도밭 일을 도우며 자란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덕에 자연스럽게 와인 생산자의 꿈을 키워왔으며 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2005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년 마침내 그 꿈을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이루고야 만다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마유의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상징적인 로고에서 쉽게 은하수를 발견할 수 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있는데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마유는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고대 잉카 언어로 은하수를 지칭하며 직역하면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별들의 강이라는 뜻이다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최근 칠레의 주목받는 와인 산지인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엘키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밸리는 산티아고에서 북쪽으로 약 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523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킬로미터 떨어진 지역으로 칠레 와인 산지 중 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최북단으로 알려져 있다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 </a:t>
                      </a:r>
                    </a:p>
                    <a:p>
                      <a:endParaRPr lang="en-US" altLang="ko-KR" sz="1100" dirty="0">
                        <a:latin typeface="+mn-ea"/>
                        <a:cs typeface="Arial" pitchFamily="34" charset="0"/>
                      </a:endParaRPr>
                    </a:p>
                    <a:p>
                      <a:endParaRPr lang="en-US" altLang="ko-KR" sz="1100" dirty="0">
                        <a:latin typeface="+mn-ea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Georgia" charset="0"/>
                          <a:ea typeface="Georgia" charset="0"/>
                          <a:cs typeface="Georgia" charset="0"/>
                        </a:rPr>
                        <a:t>AWARD</a:t>
                      </a: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6322">
                <a:tc>
                  <a:txBody>
                    <a:bodyPr/>
                    <a:lstStyle/>
                    <a:p>
                      <a:pPr marL="121217" marR="0" lvl="0" indent="-121217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en-US" altLang="ko-KR" sz="900" dirty="0">
                          <a:latin typeface="+mn-ea"/>
                          <a:cs typeface="Arial" pitchFamily="34" charset="0"/>
                        </a:rPr>
                        <a:t>Wind Advocate – 90 pts</a:t>
                      </a: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364609"/>
              </p:ext>
            </p:extLst>
          </p:nvPr>
        </p:nvGraphicFramePr>
        <p:xfrm>
          <a:off x="2432316" y="1476476"/>
          <a:ext cx="2401406" cy="46909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007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07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1992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REGION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aseline="0" dirty="0" err="1">
                          <a:latin typeface="Constantia" charset="0"/>
                          <a:ea typeface="Constantia" charset="0"/>
                          <a:cs typeface="Constantia" charset="0"/>
                        </a:rPr>
                        <a:t>Elqui</a:t>
                      </a:r>
                      <a:r>
                        <a:rPr lang="en-US" altLang="ko-KR" sz="1100" baseline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 Valley, Chile </a:t>
                      </a:r>
                    </a:p>
                    <a:p>
                      <a:pPr latinLnBrk="1"/>
                      <a:endParaRPr lang="ko-KR" altLang="en-US" sz="1100" b="1" dirty="0">
                        <a:latin typeface="Cooper Black" charset="0"/>
                        <a:ea typeface="Cooper Black" charset="0"/>
                        <a:cs typeface="Cooper Black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992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TYPE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White</a:t>
                      </a:r>
                    </a:p>
                    <a:p>
                      <a:pPr latinLnBrk="1"/>
                      <a:endParaRPr lang="ko-KR" altLang="en-US" sz="1100" b="1" dirty="0">
                        <a:latin typeface="Cooper Black" charset="0"/>
                        <a:ea typeface="Cooper Black" charset="0"/>
                        <a:cs typeface="Cooper Black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992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ALCOHOL</a:t>
                      </a:r>
                    </a:p>
                    <a:p>
                      <a:pPr latinLnBrk="1"/>
                      <a:r>
                        <a:rPr lang="en-US" altLang="ko-KR" sz="1100" b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13.0%</a:t>
                      </a:r>
                      <a:endParaRPr lang="ko-KR" altLang="en-US" sz="1100" b="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4976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VARIETY</a:t>
                      </a:r>
                    </a:p>
                    <a:p>
                      <a:r>
                        <a:rPr lang="en-US" altLang="ko-KR" sz="1100" b="0" i="0" u="none" strike="noStrike" kern="1200" baseline="0" dirty="0">
                          <a:solidFill>
                            <a:schemeClr val="tx1"/>
                          </a:solidFill>
                          <a:latin typeface="Constantia" charset="0"/>
                          <a:ea typeface="Constantia" charset="0"/>
                          <a:cs typeface="Constantia" charset="0"/>
                        </a:rPr>
                        <a:t>100%</a:t>
                      </a:r>
                      <a:r>
                        <a:rPr lang="ko-KR" altLang="en-US" sz="1100" b="0" i="0" u="none" strike="noStrike" kern="1200" baseline="0" dirty="0">
                          <a:solidFill>
                            <a:schemeClr val="tx1"/>
                          </a:solidFill>
                          <a:latin typeface="Constantia" charset="0"/>
                          <a:ea typeface="Constantia" charset="0"/>
                          <a:cs typeface="Constantia" charset="0"/>
                        </a:rPr>
                        <a:t> </a:t>
                      </a:r>
                      <a:r>
                        <a:rPr lang="en-US" altLang="ko-KR" sz="1100" b="0" i="0" u="none" strike="noStrike" kern="1200" baseline="0" dirty="0">
                          <a:solidFill>
                            <a:schemeClr val="tx1"/>
                          </a:solidFill>
                          <a:latin typeface="Constantia" charset="0"/>
                          <a:ea typeface="Constantia" charset="0"/>
                          <a:cs typeface="Constantia" charset="0"/>
                        </a:rPr>
                        <a:t>Pedro </a:t>
                      </a:r>
                      <a:r>
                        <a:rPr lang="en-US" altLang="ko-KR" sz="1100" b="0" i="0" u="none" strike="noStrike" kern="1200" baseline="0" dirty="0" err="1">
                          <a:solidFill>
                            <a:schemeClr val="tx1"/>
                          </a:solidFill>
                          <a:latin typeface="Constantia" charset="0"/>
                          <a:ea typeface="Constantia" charset="0"/>
                          <a:cs typeface="Constantia" charset="0"/>
                        </a:rPr>
                        <a:t>Ximenez</a:t>
                      </a:r>
                      <a:endParaRPr lang="en-US" altLang="ko-KR" sz="110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9995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American Typewriter" charset="0"/>
                        <a:ea typeface="American Typewriter" charset="0"/>
                        <a:cs typeface="American Typewriter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9995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latin typeface="American Typewriter" charset="0"/>
                        <a:ea typeface="American Typewriter" charset="0"/>
                        <a:cs typeface="American Typewriter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9995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/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9995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American Typewriter" charset="0"/>
                        <a:ea typeface="American Typewriter" charset="0"/>
                        <a:cs typeface="American Typewriter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cxnSp>
        <p:nvCxnSpPr>
          <p:cNvPr id="24" name="직선 연결선[R] 23"/>
          <p:cNvCxnSpPr/>
          <p:nvPr/>
        </p:nvCxnSpPr>
        <p:spPr>
          <a:xfrm flipH="1">
            <a:off x="2293743" y="6106735"/>
            <a:ext cx="651158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214282" y="5832483"/>
          <a:ext cx="928694" cy="8826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286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2785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ACIDITY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SWEETNESS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207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BODY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FINISH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" name="직사각형 12"/>
          <p:cNvSpPr/>
          <p:nvPr/>
        </p:nvSpPr>
        <p:spPr>
          <a:xfrm>
            <a:off x="1000100" y="5903921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1214414" y="5903921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1643042" y="5903921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17" name="직사각형 16"/>
          <p:cNvSpPr/>
          <p:nvPr/>
        </p:nvSpPr>
        <p:spPr>
          <a:xfrm>
            <a:off x="1857356" y="5903921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1" name="직사각형 20"/>
          <p:cNvSpPr/>
          <p:nvPr/>
        </p:nvSpPr>
        <p:spPr>
          <a:xfrm>
            <a:off x="1000100" y="6143954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1214414" y="614364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1643042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8" name="직사각형 27"/>
          <p:cNvSpPr/>
          <p:nvPr/>
        </p:nvSpPr>
        <p:spPr>
          <a:xfrm>
            <a:off x="1857356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9" name="직사각형 28"/>
          <p:cNvSpPr/>
          <p:nvPr/>
        </p:nvSpPr>
        <p:spPr>
          <a:xfrm>
            <a:off x="1000100" y="635826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1214414" y="635826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1000100" y="657227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1214414" y="657227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1428728" y="657227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pic>
        <p:nvPicPr>
          <p:cNvPr id="40" name="그림 4" descr="텍스트, 클립아트이(가) 표시된 사진&#10;&#10;자동 생성된 설명">
            <a:extLst>
              <a:ext uri="{FF2B5EF4-FFF2-40B4-BE49-F238E27FC236}">
                <a16:creationId xmlns:a16="http://schemas.microsoft.com/office/drawing/2014/main" id="{B42BC70C-A818-4099-815A-3DB511AA6C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463" y="6142038"/>
            <a:ext cx="1949450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직사각형 38">
            <a:extLst>
              <a:ext uri="{FF2B5EF4-FFF2-40B4-BE49-F238E27FC236}">
                <a16:creationId xmlns:a16="http://schemas.microsoft.com/office/drawing/2014/main" id="{7E5FB211-8932-418C-88DD-E35430A3DB6F}"/>
              </a:ext>
            </a:extLst>
          </p:cNvPr>
          <p:cNvSpPr/>
          <p:nvPr/>
        </p:nvSpPr>
        <p:spPr>
          <a:xfrm>
            <a:off x="1854014" y="6355908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84693AE3-C3B3-4D08-B4AF-3CDF4FB7F433}"/>
              </a:ext>
            </a:extLst>
          </p:cNvPr>
          <p:cNvSpPr/>
          <p:nvPr/>
        </p:nvSpPr>
        <p:spPr>
          <a:xfrm>
            <a:off x="1854014" y="6574903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34962C04-7269-4021-9782-781B1F3D92E8}"/>
              </a:ext>
            </a:extLst>
          </p:cNvPr>
          <p:cNvSpPr/>
          <p:nvPr/>
        </p:nvSpPr>
        <p:spPr>
          <a:xfrm>
            <a:off x="1428300" y="5903921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8EF32010-CF2D-4549-B4C7-494D40E7957A}"/>
              </a:ext>
            </a:extLst>
          </p:cNvPr>
          <p:cNvSpPr/>
          <p:nvPr/>
        </p:nvSpPr>
        <p:spPr>
          <a:xfrm>
            <a:off x="1647483" y="6355908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1C505ABE-BBED-4310-91FA-065F6102B705}"/>
              </a:ext>
            </a:extLst>
          </p:cNvPr>
          <p:cNvSpPr/>
          <p:nvPr/>
        </p:nvSpPr>
        <p:spPr>
          <a:xfrm>
            <a:off x="1428728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E19F6EAB-A346-4EF5-8D07-E3E849318353}"/>
              </a:ext>
            </a:extLst>
          </p:cNvPr>
          <p:cNvSpPr/>
          <p:nvPr/>
        </p:nvSpPr>
        <p:spPr>
          <a:xfrm>
            <a:off x="1423234" y="6362256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A38C1755-94E8-4CC1-8B70-951F79D5C9B5}"/>
              </a:ext>
            </a:extLst>
          </p:cNvPr>
          <p:cNvSpPr/>
          <p:nvPr/>
        </p:nvSpPr>
        <p:spPr>
          <a:xfrm>
            <a:off x="1641371" y="6574903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pic>
        <p:nvPicPr>
          <p:cNvPr id="3" name="그림 2" descr="텍스트, 알코올, 음식, 음료이(가) 표시된 사진&#10;&#10;자동 생성된 설명">
            <a:extLst>
              <a:ext uri="{FF2B5EF4-FFF2-40B4-BE49-F238E27FC236}">
                <a16:creationId xmlns:a16="http://schemas.microsoft.com/office/drawing/2014/main" id="{F5295904-79AD-40FE-BA5F-86D5ECEA9F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98" y="830537"/>
            <a:ext cx="1874761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4710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2370</TotalTime>
  <Words>183</Words>
  <Application>Microsoft Office PowerPoint</Application>
  <PresentationFormat>화면 슬라이드 쇼(4:3)</PresentationFormat>
  <Paragraphs>40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9" baseType="lpstr">
      <vt:lpstr>American Typewriter</vt:lpstr>
      <vt:lpstr>맑은 고딕</vt:lpstr>
      <vt:lpstr>Arial</vt:lpstr>
      <vt:lpstr>Constantia</vt:lpstr>
      <vt:lpstr>Cooper Black</vt:lpstr>
      <vt:lpstr>Georgia</vt:lpstr>
      <vt:lpstr>Times New Roman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Yuna</dc:creator>
  <cp:lastModifiedBy>Jimmy Kim</cp:lastModifiedBy>
  <cp:revision>68</cp:revision>
  <dcterms:created xsi:type="dcterms:W3CDTF">2019-03-22T07:50:06Z</dcterms:created>
  <dcterms:modified xsi:type="dcterms:W3CDTF">2021-10-22T07:53:04Z</dcterms:modified>
</cp:coreProperties>
</file>