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0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179" autoAdjust="0"/>
  </p:normalViewPr>
  <p:slideViewPr>
    <p:cSldViewPr>
      <p:cViewPr varScale="1">
        <p:scale>
          <a:sx n="110" d="100"/>
          <a:sy n="110" d="100"/>
        </p:scale>
        <p:origin x="164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8DD2A5-0E1B-4F9F-BF61-729812092359}" type="datetimeFigureOut">
              <a:rPr lang="ko-KR" altLang="en-US" smtClean="0"/>
              <a:pPr/>
              <a:t>2021-10-22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737F9B-3223-48B4-8AA5-31B6905125C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2021-10-22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2021-10-22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2021-10-22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DF8091-28AA-464B-B58F-A3BBE958F979}" type="datetimeFigureOut">
              <a:rPr lang="ko-KR" altLang="en-US" smtClean="0"/>
              <a:pPr/>
              <a:t>2021-10-22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직선 연결선[R] 5"/>
          <p:cNvCxnSpPr/>
          <p:nvPr/>
        </p:nvCxnSpPr>
        <p:spPr>
          <a:xfrm>
            <a:off x="2293742" y="159682"/>
            <a:ext cx="0" cy="6534849"/>
          </a:xfrm>
          <a:prstGeom prst="line">
            <a:avLst/>
          </a:prstGeom>
          <a:ln>
            <a:solidFill>
              <a:schemeClr val="dk1">
                <a:shade val="95000"/>
                <a:satMod val="105000"/>
              </a:schemeClr>
            </a:solidFill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직선 연결선[R] 10"/>
          <p:cNvCxnSpPr/>
          <p:nvPr/>
        </p:nvCxnSpPr>
        <p:spPr>
          <a:xfrm flipH="1">
            <a:off x="2293743" y="1404370"/>
            <a:ext cx="6511581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텍스트 상자 17"/>
          <p:cNvSpPr txBox="1"/>
          <p:nvPr/>
        </p:nvSpPr>
        <p:spPr>
          <a:xfrm>
            <a:off x="2355318" y="98159"/>
            <a:ext cx="2616029" cy="1101132"/>
          </a:xfrm>
          <a:prstGeom prst="rect">
            <a:avLst/>
          </a:prstGeom>
          <a:noFill/>
        </p:spPr>
        <p:txBody>
          <a:bodyPr wrap="none" lIns="80133" tIns="40067" rIns="80133" bIns="40067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b="1" dirty="0">
                <a:latin typeface="Georgia" pitchFamily="18" charset="0"/>
                <a:ea typeface="Constantia" charset="0"/>
                <a:cs typeface="Constantia" charset="0"/>
              </a:rPr>
              <a:t>MAYU</a:t>
            </a: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latin typeface="Georgia" pitchFamily="18" charset="0"/>
                <a:ea typeface="+mj-ea"/>
                <a:cs typeface="Dotum" charset="-127"/>
              </a:rPr>
              <a:t>Don Amerigo Premium</a:t>
            </a:r>
          </a:p>
          <a:p>
            <a:pPr>
              <a:lnSpc>
                <a:spcPct val="150000"/>
              </a:lnSpc>
            </a:pPr>
            <a:r>
              <a:rPr kumimoji="1" lang="ko-KR" altLang="en-US" sz="1400" dirty="0" err="1">
                <a:latin typeface="+mj-ea"/>
                <a:ea typeface="+mj-ea"/>
              </a:rPr>
              <a:t>마유</a:t>
            </a:r>
            <a:r>
              <a:rPr kumimoji="1" lang="ko-KR" altLang="en-US" sz="1400" dirty="0">
                <a:latin typeface="+mj-ea"/>
                <a:ea typeface="+mj-ea"/>
              </a:rPr>
              <a:t> 돈 </a:t>
            </a:r>
            <a:r>
              <a:rPr kumimoji="1" lang="ko-KR" altLang="en-US" sz="1400" dirty="0" err="1">
                <a:latin typeface="+mj-ea"/>
                <a:ea typeface="+mj-ea"/>
              </a:rPr>
              <a:t>아메리고</a:t>
            </a:r>
            <a:r>
              <a:rPr kumimoji="1" lang="ko-KR" altLang="en-US" sz="1400" dirty="0">
                <a:latin typeface="+mj-ea"/>
                <a:ea typeface="+mj-ea"/>
              </a:rPr>
              <a:t> 프리미엄</a:t>
            </a:r>
            <a:endParaRPr kumimoji="1" lang="ko-KR" altLang="en-US" dirty="0"/>
          </a:p>
        </p:txBody>
      </p:sp>
      <p:graphicFrame>
        <p:nvGraphicFramePr>
          <p:cNvPr id="19" name="표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4163385"/>
              </p:ext>
            </p:extLst>
          </p:nvPr>
        </p:nvGraphicFramePr>
        <p:xfrm>
          <a:off x="4929190" y="1291455"/>
          <a:ext cx="3848452" cy="505040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484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95137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55289" marR="55289" marT="29321" marB="2932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16356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WINE MAKING</a:t>
                      </a:r>
                      <a:endParaRPr lang="en-US" altLang="ko-KR" sz="1100" b="1" baseline="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/>
                        <a:t>손 수확</a:t>
                      </a:r>
                      <a:r>
                        <a:rPr lang="en-US" altLang="ko-KR" sz="900" baseline="0" dirty="0"/>
                        <a:t>, </a:t>
                      </a:r>
                      <a:r>
                        <a:rPr lang="ko-KR" altLang="en-US" sz="900" baseline="0" dirty="0"/>
                        <a:t>스테인리스 스틸 발효</a:t>
                      </a: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aseline="0" dirty="0"/>
                        <a:t>12</a:t>
                      </a:r>
                      <a:r>
                        <a:rPr lang="ko-KR" altLang="en-US" sz="900" baseline="0" dirty="0"/>
                        <a:t>개월 프렌치 오크</a:t>
                      </a:r>
                      <a:r>
                        <a:rPr lang="en-US" altLang="ko-KR" sz="900" baseline="0" dirty="0"/>
                        <a:t> </a:t>
                      </a:r>
                      <a:r>
                        <a:rPr lang="ko-KR" altLang="en-US" sz="900" baseline="0" dirty="0"/>
                        <a:t>숙성</a:t>
                      </a: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/>
                    </a:p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TASTING</a:t>
                      </a:r>
                      <a:r>
                        <a:rPr lang="en-US" altLang="ko-KR" sz="1100" b="1" baseline="0" dirty="0">
                          <a:latin typeface="Georgia" charset="0"/>
                          <a:ea typeface="Georgia" charset="0"/>
                          <a:cs typeface="Georgia" charset="0"/>
                        </a:rPr>
                        <a:t> NOTE</a:t>
                      </a: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/>
                        <a:t>검은 자두</a:t>
                      </a:r>
                      <a:r>
                        <a:rPr lang="en-US" altLang="ko-KR" sz="900" baseline="0" dirty="0"/>
                        <a:t>, </a:t>
                      </a:r>
                      <a:r>
                        <a:rPr lang="ko-KR" altLang="en-US" sz="900" baseline="0" dirty="0"/>
                        <a:t>검은 체리</a:t>
                      </a:r>
                      <a:r>
                        <a:rPr lang="en-US" altLang="ko-KR" sz="900" baseline="0" dirty="0"/>
                        <a:t>, </a:t>
                      </a:r>
                      <a:r>
                        <a:rPr lang="ko-KR" altLang="en-US" sz="900" baseline="0" dirty="0"/>
                        <a:t>라벤더</a:t>
                      </a:r>
                      <a:r>
                        <a:rPr lang="en-US" altLang="ko-KR" sz="900" baseline="0" dirty="0"/>
                        <a:t>, </a:t>
                      </a:r>
                      <a:r>
                        <a:rPr lang="ko-KR" altLang="en-US" sz="900" baseline="0" dirty="0"/>
                        <a:t>가죽</a:t>
                      </a:r>
                      <a:r>
                        <a:rPr lang="en-US" altLang="ko-KR" sz="900" baseline="0" dirty="0"/>
                        <a:t>, </a:t>
                      </a:r>
                      <a:r>
                        <a:rPr lang="ko-KR" altLang="en-US" sz="900" baseline="0" dirty="0"/>
                        <a:t>바닐라 향기가 하모니를 이룬다</a:t>
                      </a:r>
                      <a:r>
                        <a:rPr lang="en-US" altLang="ko-KR" sz="900" baseline="0" dirty="0"/>
                        <a:t>.</a:t>
                      </a: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 err="1"/>
                        <a:t>스파이시함과</a:t>
                      </a:r>
                      <a:r>
                        <a:rPr lang="ko-KR" altLang="en-US" sz="900" baseline="0" dirty="0"/>
                        <a:t> </a:t>
                      </a:r>
                      <a:r>
                        <a:rPr lang="ko-KR" altLang="en-US" sz="900" baseline="0" dirty="0" err="1"/>
                        <a:t>플로럴한</a:t>
                      </a:r>
                      <a:r>
                        <a:rPr lang="ko-KR" altLang="en-US" sz="900" baseline="0" dirty="0"/>
                        <a:t> 풍미가 절묘하게 어우러지며 적절한 산도와</a:t>
                      </a: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/>
                        <a:t>부드러우면서 </a:t>
                      </a:r>
                      <a:r>
                        <a:rPr lang="ko-KR" altLang="en-US" sz="900" baseline="0" dirty="0" err="1"/>
                        <a:t>파워풀한</a:t>
                      </a:r>
                      <a:r>
                        <a:rPr lang="ko-KR" altLang="en-US" sz="900" baseline="0" dirty="0"/>
                        <a:t> </a:t>
                      </a:r>
                      <a:r>
                        <a:rPr lang="ko-KR" altLang="en-US" sz="900" baseline="0" dirty="0" err="1"/>
                        <a:t>탄닌이</a:t>
                      </a:r>
                      <a:r>
                        <a:rPr lang="ko-KR" altLang="en-US" sz="900" baseline="0" dirty="0"/>
                        <a:t> 균형을 이룬다</a:t>
                      </a:r>
                      <a:r>
                        <a:rPr lang="en-US" altLang="ko-KR" sz="900" baseline="0" dirty="0"/>
                        <a:t>.</a:t>
                      </a: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/>
                        <a:t> </a:t>
                      </a: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/>
                        <a:t>추천 음식</a:t>
                      </a:r>
                      <a:r>
                        <a:rPr lang="en-US" altLang="ko-KR" sz="900" baseline="0" dirty="0"/>
                        <a:t>: </a:t>
                      </a:r>
                      <a:r>
                        <a:rPr lang="ko-KR" altLang="en-US" sz="900" baseline="0" dirty="0"/>
                        <a:t>그릴에 구운 소고기</a:t>
                      </a:r>
                      <a:r>
                        <a:rPr lang="en-US" altLang="ko-KR" sz="900" baseline="0" dirty="0"/>
                        <a:t>, </a:t>
                      </a:r>
                      <a:r>
                        <a:rPr lang="ko-KR" altLang="en-US" sz="900" baseline="0" dirty="0"/>
                        <a:t>하드 치즈</a:t>
                      </a:r>
                      <a:r>
                        <a:rPr lang="en-US" altLang="ko-KR" sz="900" baseline="0" dirty="0"/>
                        <a:t>, </a:t>
                      </a:r>
                      <a:r>
                        <a:rPr lang="ko-KR" altLang="en-US" sz="900" baseline="0" dirty="0" err="1"/>
                        <a:t>양갈비</a:t>
                      </a: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/>
                    </a:p>
                  </a:txBody>
                  <a:tcPr marL="55289" marR="55289" marT="29321" marB="2932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74881">
                <a:tc>
                  <a:txBody>
                    <a:bodyPr/>
                    <a:lstStyle/>
                    <a:p>
                      <a:r>
                        <a:rPr lang="en-US" altLang="ko-KR" sz="1100" b="1" dirty="0">
                          <a:solidFill>
                            <a:schemeClr val="tx1"/>
                          </a:solidFill>
                          <a:latin typeface="Georgia" charset="0"/>
                          <a:ea typeface="Georgia" charset="0"/>
                          <a:cs typeface="Georgia" charset="0"/>
                        </a:rPr>
                        <a:t>COMMENT</a:t>
                      </a:r>
                    </a:p>
                    <a:p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마유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</a:t>
                      </a:r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와이너리는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2005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년 </a:t>
                      </a:r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마우로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올리버 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(Mauro Olivier)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에 의하여 칠레 북부에 위치한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</a:t>
                      </a:r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엘키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</a:t>
                      </a:r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벨리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(</a:t>
                      </a:r>
                      <a:r>
                        <a:rPr lang="en-US" altLang="ko-KR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Elqui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Valley) 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에 설립되었다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. </a:t>
                      </a:r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마우로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올리버의 </a:t>
                      </a:r>
                      <a:endParaRPr lang="en-US" altLang="ko-KR" sz="900" baseline="0" dirty="0">
                        <a:solidFill>
                          <a:schemeClr val="tx1"/>
                        </a:solidFill>
                        <a:latin typeface="+mn-ea"/>
                        <a:cs typeface="Arial" pitchFamily="34" charset="0"/>
                      </a:endParaRPr>
                    </a:p>
                    <a:p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아버지는 </a:t>
                      </a:r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엘키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밸리 최초 개척자 중 한 명으로 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1998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년부터 </a:t>
                      </a:r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엘키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밸리에서</a:t>
                      </a:r>
                      <a:endParaRPr lang="en-US" altLang="ko-KR" sz="900" baseline="0" dirty="0">
                        <a:solidFill>
                          <a:schemeClr val="tx1"/>
                        </a:solidFill>
                        <a:latin typeface="+mn-ea"/>
                        <a:cs typeface="Arial" pitchFamily="34" charset="0"/>
                      </a:endParaRPr>
                    </a:p>
                    <a:p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포도밭을 가꾸었다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. 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마우로는 아버지가 가꾸던 포도밭 일을 도우며 자란</a:t>
                      </a:r>
                      <a:endParaRPr lang="en-US" altLang="ko-KR" sz="900" baseline="0" dirty="0">
                        <a:solidFill>
                          <a:schemeClr val="tx1"/>
                        </a:solidFill>
                        <a:latin typeface="+mn-ea"/>
                        <a:cs typeface="Arial" pitchFamily="34" charset="0"/>
                      </a:endParaRPr>
                    </a:p>
                    <a:p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덕에 자연스럽게 와인 생산자의 꿈을 키워왔으며 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2005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년 마침내 그 꿈을</a:t>
                      </a:r>
                      <a:endParaRPr lang="en-US" altLang="ko-KR" sz="900" baseline="0" dirty="0">
                        <a:solidFill>
                          <a:schemeClr val="tx1"/>
                        </a:solidFill>
                        <a:latin typeface="+mn-ea"/>
                        <a:cs typeface="Arial" pitchFamily="34" charset="0"/>
                      </a:endParaRPr>
                    </a:p>
                    <a:p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이루고야 만다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. </a:t>
                      </a:r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마유의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상징적인 로고에서 쉽게 은하수를 발견할 수 </a:t>
                      </a:r>
                      <a:endParaRPr lang="en-US" altLang="ko-KR" sz="900" baseline="0" dirty="0">
                        <a:solidFill>
                          <a:schemeClr val="tx1"/>
                        </a:solidFill>
                        <a:latin typeface="+mn-ea"/>
                        <a:cs typeface="Arial" pitchFamily="34" charset="0"/>
                      </a:endParaRPr>
                    </a:p>
                    <a:p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있는데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</a:t>
                      </a:r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마유는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고대 잉카 언어로 은하수를 지칭하며 직역하면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별들의 강이라는 뜻이다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. 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최근 칠레의 주목받는 와인 산지인 </a:t>
                      </a:r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엘키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밸리는 산티아고에서 북쪽으로 약 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523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킬로미터 떨어진 지역으로 칠레 와인 산지 중 </a:t>
                      </a:r>
                      <a:endParaRPr lang="en-US" altLang="ko-KR" sz="900" baseline="0" dirty="0">
                        <a:solidFill>
                          <a:schemeClr val="tx1"/>
                        </a:solidFill>
                        <a:latin typeface="+mn-ea"/>
                        <a:cs typeface="Arial" pitchFamily="34" charset="0"/>
                      </a:endParaRPr>
                    </a:p>
                    <a:p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최북단으로 알려져 있다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. </a:t>
                      </a:r>
                      <a:endParaRPr lang="en-US" altLang="ko-KR" sz="1100" dirty="0">
                        <a:latin typeface="+mn-ea"/>
                        <a:cs typeface="Arial" pitchFamily="34" charset="0"/>
                      </a:endParaRPr>
                    </a:p>
                    <a:p>
                      <a:endParaRPr lang="en-US" altLang="ko-KR" sz="1100" dirty="0">
                        <a:latin typeface="+mn-ea"/>
                        <a:cs typeface="Arial" pitchFamily="34" charset="0"/>
                      </a:endParaRPr>
                    </a:p>
                    <a:p>
                      <a:endParaRPr lang="en-US" altLang="ko-KR" sz="1100" dirty="0">
                        <a:latin typeface="+mn-ea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solidFill>
                            <a:schemeClr val="tx1"/>
                          </a:solidFill>
                          <a:latin typeface="Georgia" charset="0"/>
                          <a:ea typeface="Georgia" charset="0"/>
                          <a:cs typeface="Georgia" charset="0"/>
                        </a:rPr>
                        <a:t>AWARD</a:t>
                      </a:r>
                    </a:p>
                  </a:txBody>
                  <a:tcPr marL="55289" marR="55289" marT="29321" marB="2932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6322">
                <a:tc>
                  <a:txBody>
                    <a:bodyPr/>
                    <a:lstStyle/>
                    <a:p>
                      <a:pPr marL="121217" marR="0" lvl="0" indent="-121217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lang="en-US" altLang="ko-KR" sz="900" dirty="0">
                          <a:latin typeface="+mn-ea"/>
                          <a:cs typeface="Arial" pitchFamily="34" charset="0"/>
                        </a:rPr>
                        <a:t>Mundus </a:t>
                      </a:r>
                      <a:r>
                        <a:rPr lang="en-US" altLang="ko-KR" sz="900" dirty="0" err="1">
                          <a:latin typeface="+mn-ea"/>
                          <a:cs typeface="Arial" pitchFamily="34" charset="0"/>
                        </a:rPr>
                        <a:t>Vini</a:t>
                      </a:r>
                      <a:r>
                        <a:rPr lang="en-US" altLang="ko-KR" sz="900" dirty="0">
                          <a:latin typeface="+mn-ea"/>
                          <a:cs typeface="Arial" pitchFamily="34" charset="0"/>
                        </a:rPr>
                        <a:t> – Gold </a:t>
                      </a:r>
                    </a:p>
                    <a:p>
                      <a:pPr marL="121217" marR="0" lvl="0" indent="-121217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lang="en-US" altLang="ko-KR" sz="900" dirty="0">
                          <a:latin typeface="+mn-ea"/>
                          <a:cs typeface="Arial" pitchFamily="34" charset="0"/>
                        </a:rPr>
                        <a:t>Decanter – Silver </a:t>
                      </a:r>
                    </a:p>
                  </a:txBody>
                  <a:tcPr marL="55289" marR="55289" marT="29321" marB="29321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0" name="표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2741775"/>
              </p:ext>
            </p:extLst>
          </p:nvPr>
        </p:nvGraphicFramePr>
        <p:xfrm>
          <a:off x="2432316" y="1476476"/>
          <a:ext cx="2401406" cy="469093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007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07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1992"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REGION</a:t>
                      </a: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aseline="0" dirty="0" err="1">
                          <a:latin typeface="Constantia" charset="0"/>
                          <a:ea typeface="Constantia" charset="0"/>
                          <a:cs typeface="Constantia" charset="0"/>
                        </a:rPr>
                        <a:t>Elqui</a:t>
                      </a:r>
                      <a:r>
                        <a:rPr lang="en-US" altLang="ko-KR" sz="1100" baseline="0" dirty="0">
                          <a:latin typeface="Constantia" charset="0"/>
                          <a:ea typeface="Constantia" charset="0"/>
                          <a:cs typeface="Constantia" charset="0"/>
                        </a:rPr>
                        <a:t> Valley, Chile </a:t>
                      </a:r>
                    </a:p>
                    <a:p>
                      <a:pPr latinLnBrk="1"/>
                      <a:endParaRPr lang="ko-KR" altLang="en-US" sz="1100" b="1" dirty="0">
                        <a:latin typeface="Cooper Black" charset="0"/>
                        <a:ea typeface="Cooper Black" charset="0"/>
                        <a:cs typeface="Cooper Black" charset="0"/>
                      </a:endParaRPr>
                    </a:p>
                  </a:txBody>
                  <a:tcPr marL="78191" marR="78191" marT="41468" marB="41468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1992"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TYPE</a:t>
                      </a: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>
                          <a:latin typeface="Constantia" charset="0"/>
                          <a:ea typeface="Constantia" charset="0"/>
                          <a:cs typeface="Constantia" charset="0"/>
                        </a:rPr>
                        <a:t>Red</a:t>
                      </a:r>
                    </a:p>
                    <a:p>
                      <a:pPr latinLnBrk="1"/>
                      <a:endParaRPr lang="ko-KR" altLang="en-US" sz="1100" b="1" dirty="0">
                        <a:latin typeface="Cooper Black" charset="0"/>
                        <a:ea typeface="Cooper Black" charset="0"/>
                        <a:cs typeface="Cooper Black" charset="0"/>
                      </a:endParaRPr>
                    </a:p>
                  </a:txBody>
                  <a:tcPr marL="78191" marR="78191" marT="41468" marB="41468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1992"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ALCOHOL</a:t>
                      </a:r>
                    </a:p>
                    <a:p>
                      <a:pPr latinLnBrk="1"/>
                      <a:r>
                        <a:rPr lang="en-US" altLang="ko-KR" sz="1100" b="0" dirty="0">
                          <a:latin typeface="Constantia" charset="0"/>
                          <a:ea typeface="Constantia" charset="0"/>
                          <a:cs typeface="Constantia" charset="0"/>
                        </a:rPr>
                        <a:t>14.5%</a:t>
                      </a:r>
                      <a:endParaRPr lang="ko-KR" altLang="en-US" sz="1100" b="0" dirty="0">
                        <a:latin typeface="Constantia" charset="0"/>
                        <a:ea typeface="Constantia" charset="0"/>
                        <a:cs typeface="Constantia" charset="0"/>
                      </a:endParaRPr>
                    </a:p>
                  </a:txBody>
                  <a:tcPr marL="78191" marR="78191" marT="41468" marB="41468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64976"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VARIETY</a:t>
                      </a:r>
                    </a:p>
                    <a:p>
                      <a:r>
                        <a:rPr lang="en-US" altLang="ko-KR" sz="1100" b="0" i="0" u="none" strike="noStrike" kern="1200" baseline="0" dirty="0">
                          <a:solidFill>
                            <a:schemeClr val="tx1"/>
                          </a:solidFill>
                          <a:latin typeface="Constantia" charset="0"/>
                          <a:ea typeface="Constantia" charset="0"/>
                          <a:cs typeface="Constantia" charset="0"/>
                        </a:rPr>
                        <a:t>50% Cabernet Sauvignon</a:t>
                      </a:r>
                    </a:p>
                    <a:p>
                      <a:r>
                        <a:rPr lang="en-US" altLang="ko-KR" sz="1100" b="0" i="0" u="none" strike="noStrike" kern="1200" baseline="0" dirty="0">
                          <a:solidFill>
                            <a:schemeClr val="tx1"/>
                          </a:solidFill>
                          <a:latin typeface="Constantia" charset="0"/>
                          <a:ea typeface="Constantia" charset="0"/>
                          <a:cs typeface="Constantia" charset="0"/>
                        </a:rPr>
                        <a:t>25% </a:t>
                      </a:r>
                      <a:r>
                        <a:rPr lang="en-US" altLang="ko-KR" sz="1100" b="0" i="0" u="none" strike="noStrike" kern="1200" baseline="0" dirty="0" err="1">
                          <a:solidFill>
                            <a:schemeClr val="tx1"/>
                          </a:solidFill>
                          <a:latin typeface="Constantia" charset="0"/>
                          <a:ea typeface="Constantia" charset="0"/>
                          <a:cs typeface="Constantia" charset="0"/>
                        </a:rPr>
                        <a:t>Carmenere</a:t>
                      </a:r>
                      <a:r>
                        <a:rPr lang="ko-KR" altLang="en-US" sz="1100" b="0" i="0" u="none" strike="noStrike" kern="1200" baseline="0" dirty="0">
                          <a:solidFill>
                            <a:schemeClr val="tx1"/>
                          </a:solidFill>
                          <a:latin typeface="Constantia" charset="0"/>
                          <a:ea typeface="Constantia" charset="0"/>
                          <a:cs typeface="Constantia" charset="0"/>
                        </a:rPr>
                        <a:t> </a:t>
                      </a:r>
                      <a:endParaRPr lang="en-US" altLang="ko-KR" sz="1100" b="0" i="0" u="none" strike="noStrike" kern="1200" baseline="0" dirty="0">
                        <a:solidFill>
                          <a:schemeClr val="tx1"/>
                        </a:solidFill>
                        <a:latin typeface="Constantia" charset="0"/>
                        <a:ea typeface="Constantia" charset="0"/>
                        <a:cs typeface="Constantia" charset="0"/>
                      </a:endParaRPr>
                    </a:p>
                    <a:p>
                      <a:r>
                        <a:rPr lang="en-US" altLang="ko-KR" sz="1100" b="0" i="0" u="none" strike="noStrike" kern="1200" baseline="0" dirty="0">
                          <a:solidFill>
                            <a:schemeClr val="tx1"/>
                          </a:solidFill>
                          <a:latin typeface="Constantia" charset="0"/>
                          <a:ea typeface="Constantia" charset="0"/>
                          <a:cs typeface="Constantia" charset="0"/>
                        </a:rPr>
                        <a:t>25% Syrah</a:t>
                      </a:r>
                      <a:endParaRPr lang="en-US" altLang="ko-KR" sz="1100" dirty="0">
                        <a:latin typeface="Constantia" charset="0"/>
                        <a:ea typeface="Constantia" charset="0"/>
                        <a:cs typeface="Constantia" charset="0"/>
                      </a:endParaRPr>
                    </a:p>
                  </a:txBody>
                  <a:tcPr marL="78191" marR="78191" marT="41468" marB="41468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9995">
                <a:tc>
                  <a:txBody>
                    <a:bodyPr/>
                    <a:lstStyle/>
                    <a:p>
                      <a:pPr latinLnBrk="1"/>
                      <a:endParaRPr lang="ko-KR" altLang="en-US" sz="1100" b="1" i="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American Typewriter" charset="0"/>
                        <a:ea typeface="American Typewriter" charset="0"/>
                        <a:cs typeface="American Typewriter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9995">
                <a:tc>
                  <a:txBody>
                    <a:bodyPr/>
                    <a:lstStyle/>
                    <a:p>
                      <a:pPr latinLnBrk="1"/>
                      <a:endParaRPr lang="ko-KR" altLang="en-US" sz="1100" b="1" i="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b="1" dirty="0">
                        <a:latin typeface="American Typewriter" charset="0"/>
                        <a:ea typeface="American Typewriter" charset="0"/>
                        <a:cs typeface="American Typewriter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9995">
                <a:tc>
                  <a:txBody>
                    <a:bodyPr/>
                    <a:lstStyle/>
                    <a:p>
                      <a:pPr latinLnBrk="1"/>
                      <a:endParaRPr lang="ko-KR" altLang="en-US" sz="1100" b="1" i="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/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9995">
                <a:tc>
                  <a:txBody>
                    <a:bodyPr/>
                    <a:lstStyle/>
                    <a:p>
                      <a:pPr latinLnBrk="1"/>
                      <a:endParaRPr lang="ko-KR" altLang="en-US" sz="1100" b="1" i="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American Typewriter" charset="0"/>
                        <a:ea typeface="American Typewriter" charset="0"/>
                        <a:cs typeface="American Typewriter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cxnSp>
        <p:nvCxnSpPr>
          <p:cNvPr id="24" name="직선 연결선[R] 23"/>
          <p:cNvCxnSpPr/>
          <p:nvPr/>
        </p:nvCxnSpPr>
        <p:spPr>
          <a:xfrm flipH="1">
            <a:off x="2293743" y="6106735"/>
            <a:ext cx="6511581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12" name="표 11"/>
          <p:cNvGraphicFramePr>
            <a:graphicFrameLocks noGrp="1"/>
          </p:cNvGraphicFramePr>
          <p:nvPr/>
        </p:nvGraphicFramePr>
        <p:xfrm>
          <a:off x="214282" y="5832483"/>
          <a:ext cx="928694" cy="8826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286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32785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ACIDITY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2512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SWEETNESS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6207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BODY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2512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FINISH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3" name="직사각형 12"/>
          <p:cNvSpPr/>
          <p:nvPr/>
        </p:nvSpPr>
        <p:spPr>
          <a:xfrm>
            <a:off x="1000100" y="5903921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1214414" y="5903921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직사각형 15"/>
          <p:cNvSpPr/>
          <p:nvPr/>
        </p:nvSpPr>
        <p:spPr>
          <a:xfrm>
            <a:off x="1643042" y="5903921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17" name="직사각형 16"/>
          <p:cNvSpPr/>
          <p:nvPr/>
        </p:nvSpPr>
        <p:spPr>
          <a:xfrm>
            <a:off x="1857356" y="5903921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21" name="직사각형 20"/>
          <p:cNvSpPr/>
          <p:nvPr/>
        </p:nvSpPr>
        <p:spPr>
          <a:xfrm>
            <a:off x="1000100" y="6143954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직사각형 21"/>
          <p:cNvSpPr/>
          <p:nvPr/>
        </p:nvSpPr>
        <p:spPr>
          <a:xfrm>
            <a:off x="1214414" y="6143644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직사각형 22"/>
          <p:cNvSpPr/>
          <p:nvPr/>
        </p:nvSpPr>
        <p:spPr>
          <a:xfrm>
            <a:off x="1428728" y="6143954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26" name="직사각형 25"/>
          <p:cNvSpPr/>
          <p:nvPr/>
        </p:nvSpPr>
        <p:spPr>
          <a:xfrm>
            <a:off x="1643042" y="6143954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28" name="직사각형 27"/>
          <p:cNvSpPr/>
          <p:nvPr/>
        </p:nvSpPr>
        <p:spPr>
          <a:xfrm>
            <a:off x="1857356" y="6143954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29" name="직사각형 28"/>
          <p:cNvSpPr/>
          <p:nvPr/>
        </p:nvSpPr>
        <p:spPr>
          <a:xfrm>
            <a:off x="1000100" y="6358268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직사각형 29"/>
          <p:cNvSpPr/>
          <p:nvPr/>
        </p:nvSpPr>
        <p:spPr>
          <a:xfrm>
            <a:off x="1214414" y="6358268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사각형 30"/>
          <p:cNvSpPr/>
          <p:nvPr/>
        </p:nvSpPr>
        <p:spPr>
          <a:xfrm>
            <a:off x="1428728" y="6358268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34" name="직사각형 33"/>
          <p:cNvSpPr/>
          <p:nvPr/>
        </p:nvSpPr>
        <p:spPr>
          <a:xfrm>
            <a:off x="1000100" y="6572272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직사각형 34"/>
          <p:cNvSpPr/>
          <p:nvPr/>
        </p:nvSpPr>
        <p:spPr>
          <a:xfrm>
            <a:off x="1214414" y="6572272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35"/>
          <p:cNvSpPr/>
          <p:nvPr/>
        </p:nvSpPr>
        <p:spPr>
          <a:xfrm>
            <a:off x="1428728" y="6572272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pic>
        <p:nvPicPr>
          <p:cNvPr id="40" name="그림 4" descr="텍스트, 클립아트이(가) 표시된 사진&#10;&#10;자동 생성된 설명">
            <a:extLst>
              <a:ext uri="{FF2B5EF4-FFF2-40B4-BE49-F238E27FC236}">
                <a16:creationId xmlns:a16="http://schemas.microsoft.com/office/drawing/2014/main" id="{B42BC70C-A818-4099-815A-3DB511AA6C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5463" y="6142038"/>
            <a:ext cx="1949450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" name="직사각형 36">
            <a:extLst>
              <a:ext uri="{FF2B5EF4-FFF2-40B4-BE49-F238E27FC236}">
                <a16:creationId xmlns:a16="http://schemas.microsoft.com/office/drawing/2014/main" id="{34962C04-7269-4021-9782-781B1F3D92E8}"/>
              </a:ext>
            </a:extLst>
          </p:cNvPr>
          <p:cNvSpPr/>
          <p:nvPr/>
        </p:nvSpPr>
        <p:spPr>
          <a:xfrm>
            <a:off x="1428300" y="5903921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65CD8866-A05D-4E89-9067-07B9A1358004}"/>
              </a:ext>
            </a:extLst>
          </p:cNvPr>
          <p:cNvSpPr/>
          <p:nvPr/>
        </p:nvSpPr>
        <p:spPr>
          <a:xfrm>
            <a:off x="1641371" y="6355908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C7FB4D01-F282-4B34-B5C4-A98FD2E00D2A}"/>
              </a:ext>
            </a:extLst>
          </p:cNvPr>
          <p:cNvSpPr/>
          <p:nvPr/>
        </p:nvSpPr>
        <p:spPr>
          <a:xfrm>
            <a:off x="1649563" y="6572271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8F4F82F9-6248-41B2-B94E-9D924ACC2685}"/>
              </a:ext>
            </a:extLst>
          </p:cNvPr>
          <p:cNvSpPr/>
          <p:nvPr/>
        </p:nvSpPr>
        <p:spPr>
          <a:xfrm>
            <a:off x="1854014" y="6363513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FF1A1B0B-ED4B-4A7A-881E-A6C37CA7DB3C}"/>
              </a:ext>
            </a:extLst>
          </p:cNvPr>
          <p:cNvSpPr/>
          <p:nvPr/>
        </p:nvSpPr>
        <p:spPr>
          <a:xfrm>
            <a:off x="1854014" y="6575537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pic>
        <p:nvPicPr>
          <p:cNvPr id="3" name="그림 2" descr="텍스트, 컵, 알코올, 음료이(가) 표시된 사진&#10;&#10;자동 생성된 설명">
            <a:extLst>
              <a:ext uri="{FF2B5EF4-FFF2-40B4-BE49-F238E27FC236}">
                <a16:creationId xmlns:a16="http://schemas.microsoft.com/office/drawing/2014/main" id="{E5D352A0-D62A-4C5E-A777-E780AFD93DE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129" y="760155"/>
            <a:ext cx="1242310" cy="46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4710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2377</TotalTime>
  <Words>200</Words>
  <Application>Microsoft Office PowerPoint</Application>
  <PresentationFormat>화면 슬라이드 쇼(4:3)</PresentationFormat>
  <Paragraphs>43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9" baseType="lpstr">
      <vt:lpstr>American Typewriter</vt:lpstr>
      <vt:lpstr>맑은 고딕</vt:lpstr>
      <vt:lpstr>Arial</vt:lpstr>
      <vt:lpstr>Constantia</vt:lpstr>
      <vt:lpstr>Cooper Black</vt:lpstr>
      <vt:lpstr>Georgia</vt:lpstr>
      <vt:lpstr>Times New Roman</vt:lpstr>
      <vt:lpstr>Office 테마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Yuna</dc:creator>
  <cp:lastModifiedBy>Jimmy Kim</cp:lastModifiedBy>
  <cp:revision>68</cp:revision>
  <dcterms:created xsi:type="dcterms:W3CDTF">2019-03-22T07:50:06Z</dcterms:created>
  <dcterms:modified xsi:type="dcterms:W3CDTF">2021-10-22T07:51:26Z</dcterms:modified>
</cp:coreProperties>
</file>