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5366" autoAdjust="0"/>
  </p:normalViewPr>
  <p:slideViewPr>
    <p:cSldViewPr snapToGrid="0">
      <p:cViewPr varScale="1">
        <p:scale>
          <a:sx n="66" d="100"/>
          <a:sy n="66" d="100"/>
        </p:scale>
        <p:origin x="27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1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9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3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9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8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23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4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357377"/>
              </p:ext>
            </p:extLst>
          </p:nvPr>
        </p:nvGraphicFramePr>
        <p:xfrm>
          <a:off x="2459206" y="2234152"/>
          <a:ext cx="2782497" cy="51777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2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latinLnBrk="1"/>
                      <a:r>
                        <a:rPr lang="en-US" altLang="ko-KR" sz="1100" b="1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IGT Toscana</a:t>
                      </a:r>
                      <a:r>
                        <a:rPr lang="en-US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, Italy</a:t>
                      </a:r>
                    </a:p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altLang="ko-KR" sz="1100" kern="1200" baseline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latinLnBrk="1"/>
                      <a:r>
                        <a:rPr lang="en-US" altLang="ko-KR" sz="1100" b="0" smtClean="0">
                          <a:latin typeface="+mn-lt"/>
                          <a:ea typeface="Georgia" charset="0"/>
                          <a:cs typeface="Georgia" charset="0"/>
                        </a:rPr>
                        <a:t>Red</a:t>
                      </a: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21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smtClean="0">
                          <a:latin typeface="+mn-lt"/>
                          <a:ea typeface="Georgia" charset="0"/>
                          <a:cs typeface="Georgia" charset="0"/>
                        </a:rPr>
                        <a:t>13.5% </a:t>
                      </a: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50% Cabernet</a:t>
                      </a:r>
                      <a:r>
                        <a:rPr lang="fr-FR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Sauvignon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30% Merlot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20% Sangiovese</a:t>
                      </a:r>
                      <a:endParaRPr lang="fr-FR" altLang="ko-KR" sz="1100" kern="120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89">
                <a:tc>
                  <a:txBody>
                    <a:bodyPr/>
                    <a:lstStyle/>
                    <a:p>
                      <a:pPr latinLnBrk="1"/>
                      <a:r>
                        <a:rPr lang="it-IT" altLang="ko-KR" sz="1100" b="1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AWARD</a:t>
                      </a:r>
                    </a:p>
                    <a:p>
                      <a:pPr latinLnBrk="1"/>
                      <a:r>
                        <a:rPr lang="it-IT" altLang="ko-KR" sz="1100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James</a:t>
                      </a:r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Suckling 92</a:t>
                      </a:r>
                    </a:p>
                    <a:p>
                      <a:pPr latinLnBrk="1"/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Vinous 88</a:t>
                      </a:r>
                    </a:p>
                    <a:p>
                      <a:pPr latinLnBrk="1"/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Wine Advocate 87</a:t>
                      </a:r>
                    </a:p>
                    <a:p>
                      <a:pPr latinLnBrk="1"/>
                      <a:endParaRPr lang="it-IT" altLang="ko-KR" sz="1100" kern="120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7877">
                <a:tc>
                  <a:txBody>
                    <a:bodyPr/>
                    <a:lstStyle/>
                    <a:p>
                      <a:pPr latinLnBrk="1"/>
                      <a:endParaRPr lang="en-US" altLang="ko-KR" sz="1100" b="0" i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9373896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0" y="290552"/>
            <a:ext cx="6858000" cy="299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462281" y="6740529"/>
            <a:ext cx="403303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 smtClean="0">
                <a:ea typeface="Constantia" charset="0"/>
                <a:cs typeface="Constantia" charset="0"/>
              </a:rPr>
              <a:t>COMMENT</a:t>
            </a:r>
          </a:p>
          <a:p>
            <a:pPr fontAlgn="t"/>
            <a:endParaRPr lang="en-US" altLang="ko-KR" sz="1100" b="1" smtClean="0">
              <a:ea typeface="Constantia" charset="0"/>
              <a:cs typeface="Constantia" charset="0"/>
            </a:endParaRPr>
          </a:p>
          <a:p>
            <a:pPr fontAlgn="t"/>
            <a:r>
              <a:rPr lang="ko-KR" altLang="en-US" sz="900" kern="100">
                <a:cs typeface="Times New Roman" panose="02020603050405020304" pitchFamily="18" charset="0"/>
              </a:rPr>
              <a:t>토스카나의 심장부에 자리 잡은 이 역사적인 와이너리는 기원 </a:t>
            </a:r>
            <a:r>
              <a:rPr lang="en-US" altLang="ko-KR" sz="900" kern="100">
                <a:cs typeface="Times New Roman" panose="02020603050405020304" pitchFamily="18" charset="0"/>
              </a:rPr>
              <a:t>1124</a:t>
            </a:r>
            <a:r>
              <a:rPr lang="ko-KR" altLang="en-US" sz="900" kern="100">
                <a:cs typeface="Times New Roman" panose="02020603050405020304" pitchFamily="18" charset="0"/>
              </a:rPr>
              <a:t>년으로 거슬러 올라가는 유구한 전통을 자랑하며</a:t>
            </a:r>
            <a:r>
              <a:rPr lang="en-US" altLang="ko-KR" sz="900" kern="100">
                <a:cs typeface="Times New Roman" panose="02020603050405020304" pitchFamily="18" charset="0"/>
              </a:rPr>
              <a:t>, 14</a:t>
            </a:r>
            <a:r>
              <a:rPr lang="ko-KR" altLang="en-US" sz="900" kern="100">
                <a:cs typeface="Times New Roman" panose="02020603050405020304" pitchFamily="18" charset="0"/>
              </a:rPr>
              <a:t>세기부터 와인 생산의 역사를 이어오고 있습니다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한때 명문 바르디</a:t>
            </a:r>
            <a:r>
              <a:rPr lang="en-US" altLang="ko-KR" sz="900" kern="100">
                <a:cs typeface="Times New Roman" panose="02020603050405020304" pitchFamily="18" charset="0"/>
              </a:rPr>
              <a:t>(Bardi)</a:t>
            </a:r>
            <a:r>
              <a:rPr lang="ko-KR" altLang="en-US" sz="900" kern="100">
                <a:cs typeface="Times New Roman" panose="02020603050405020304" pitchFamily="18" charset="0"/>
              </a:rPr>
              <a:t>와 소데리니</a:t>
            </a:r>
            <a:r>
              <a:rPr lang="en-US" altLang="ko-KR" sz="900" kern="100">
                <a:cs typeface="Times New Roman" panose="02020603050405020304" pitchFamily="18" charset="0"/>
              </a:rPr>
              <a:t>(Soderini) </a:t>
            </a:r>
            <a:r>
              <a:rPr lang="ko-KR" altLang="en-US" sz="900" kern="100">
                <a:cs typeface="Times New Roman" panose="02020603050405020304" pitchFamily="18" charset="0"/>
              </a:rPr>
              <a:t>가문이 소유했던 이곳은 프랑스 건축 양식과 중세 요새를 본떠 지어진 성을 자랑합니다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진흙과 석회질이 풍부한 토양에서 자라는 성의 포도밭은 전통과 현대의 혁신을 결합하는 이들의 품질에 대한 헌신을 반영합니다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모든 포도는 정밀하게 관리되어 고르게 익으며</a:t>
            </a:r>
            <a:r>
              <a:rPr lang="en-US" altLang="ko-KR" sz="900" kern="100">
                <a:cs typeface="Times New Roman" panose="02020603050405020304" pitchFamily="18" charset="0"/>
              </a:rPr>
              <a:t>, </a:t>
            </a:r>
            <a:r>
              <a:rPr lang="ko-KR" altLang="en-US" sz="900" kern="100">
                <a:cs typeface="Times New Roman" panose="02020603050405020304" pitchFamily="18" charset="0"/>
              </a:rPr>
              <a:t>뛰어난 와인을 만들어냅니다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정교하게 복원된 고대 아치형 지하 저장고에서는 와인이 완벽하게 숙성됩니다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역사와 전통</a:t>
            </a:r>
            <a:r>
              <a:rPr lang="en-US" altLang="ko-KR" sz="900" kern="100">
                <a:cs typeface="Times New Roman" panose="02020603050405020304" pitchFamily="18" charset="0"/>
              </a:rPr>
              <a:t>, </a:t>
            </a:r>
            <a:r>
              <a:rPr lang="ko-KR" altLang="en-US" sz="900" kern="100">
                <a:cs typeface="Times New Roman" panose="02020603050405020304" pitchFamily="18" charset="0"/>
              </a:rPr>
              <a:t>혁신이 조화롭게 어우러진 와인을 한 병 한 병에서 경험해보세요</a:t>
            </a:r>
            <a:r>
              <a:rPr lang="en-US" altLang="ko-KR" sz="900" kern="100">
                <a:cs typeface="Times New Roman" panose="02020603050405020304" pitchFamily="18" charset="0"/>
              </a:rPr>
              <a:t>.</a:t>
            </a:r>
            <a:endParaRPr lang="ko-KR" altLang="en-US" sz="900" kern="100">
              <a:cs typeface="Times New Roman" panose="02020603050405020304" pitchFamily="18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-1" y="290554"/>
            <a:ext cx="2326512" cy="2993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438789" y="792218"/>
            <a:ext cx="3665234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smtClean="0"/>
              <a:t>Castello di Gabbiano </a:t>
            </a:r>
            <a:endParaRPr lang="en-US" altLang="ko-KR" b="1"/>
          </a:p>
          <a:p>
            <a:pPr>
              <a:lnSpc>
                <a:spcPct val="150000"/>
              </a:lnSpc>
              <a:defRPr/>
            </a:pPr>
            <a:r>
              <a:rPr lang="en-US" altLang="ko-KR" b="1" smtClean="0"/>
              <a:t>Dark Knight Toscana IGT</a:t>
            </a:r>
            <a:endParaRPr lang="en-US" altLang="ko-KR" b="1"/>
          </a:p>
          <a:p>
            <a:pPr>
              <a:lnSpc>
                <a:spcPct val="150000"/>
              </a:lnSpc>
              <a:defRPr/>
            </a:pPr>
            <a:r>
              <a:rPr lang="ko-KR" altLang="en-US" b="1" smtClean="0"/>
              <a:t>가비아노 </a:t>
            </a:r>
            <a:r>
              <a:rPr lang="ko-KR" altLang="en-US" b="1"/>
              <a:t>다크나이트 </a:t>
            </a:r>
            <a:r>
              <a:rPr lang="ko-KR" altLang="en-US" b="1" smtClean="0"/>
              <a:t>토스카나 </a:t>
            </a:r>
            <a:r>
              <a:rPr lang="en-US" altLang="ko-KR" b="1" smtClean="0"/>
              <a:t>IGT</a:t>
            </a:r>
            <a:endParaRPr lang="ko-KR" altLang="en-US" b="1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368" y="987981"/>
            <a:ext cx="1890627" cy="5228233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434148"/>
              </p:ext>
            </p:extLst>
          </p:nvPr>
        </p:nvGraphicFramePr>
        <p:xfrm>
          <a:off x="4368352" y="2234152"/>
          <a:ext cx="2367581" cy="414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7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525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스테인리스 스틸탱크에서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30</a:t>
                      </a:r>
                      <a:r>
                        <a:rPr lang="en-US" altLang="ko-KR" sz="900" dirty="0" smtClean="0"/>
                        <a:t>°</a:t>
                      </a:r>
                      <a:r>
                        <a:rPr lang="ko-KR" altLang="en-US" sz="900" dirty="0" smtClean="0"/>
                        <a:t>로 발효하고 </a:t>
                      </a:r>
                      <a:r>
                        <a:rPr lang="en-US" altLang="ko-KR" sz="900" dirty="0" smtClean="0"/>
                        <a:t>10~15</a:t>
                      </a:r>
                      <a:r>
                        <a:rPr lang="ko-KR" altLang="en-US" sz="900" dirty="0" smtClean="0"/>
                        <a:t>일동안 껍질을 포함한 </a:t>
                      </a:r>
                      <a:r>
                        <a:rPr lang="ko-KR" altLang="en-US" sz="900" dirty="0" err="1" smtClean="0"/>
                        <a:t>침용을</a:t>
                      </a:r>
                      <a:r>
                        <a:rPr lang="ko-KR" altLang="en-US" sz="900" dirty="0" smtClean="0"/>
                        <a:t> 진행</a:t>
                      </a:r>
                      <a:endParaRPr lang="en-US" altLang="ko-KR" sz="900" dirty="0" smtClean="0"/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일부는 각 품종 특유의 아로마를 보존하기 위해 낮은 온도에서 발효시켜 일부는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오크통에서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일부는 스틸탱크에서 젖산발효를 진행합니다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그 후 모든 와인을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오크통에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옮겨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개월 추가 숙성을 진행하고 숙성기간이 끝나도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출시전에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개월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병숙성을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진행하여 완성됩니다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.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037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NOTE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코에서는 잘 익은 붉은 베리 과일의 강렬한 향과 달콤한 향신료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커피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초콜릿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바닐라의 향이 지배적입니다</a:t>
                      </a:r>
                      <a:r>
                        <a:rPr lang="en-US" altLang="ko-KR" sz="900" dirty="0" smtClean="0"/>
                        <a:t>. </a:t>
                      </a:r>
                      <a:r>
                        <a:rPr lang="ko-KR" altLang="en-US" sz="900" dirty="0" smtClean="0"/>
                        <a:t>입안에서는 풀 바디로 풍부하고 균형 잡힌 맛을 느낄 수 있으며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err="1" smtClean="0"/>
                        <a:t>실키한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 err="1" smtClean="0"/>
                        <a:t>탄닌과</a:t>
                      </a:r>
                      <a:r>
                        <a:rPr lang="ko-KR" altLang="en-US" sz="900" dirty="0" smtClean="0"/>
                        <a:t> 함께 긴 여운을 남깁니다</a:t>
                      </a:r>
                      <a:r>
                        <a:rPr lang="en-US" altLang="ko-KR" sz="900" dirty="0" smtClean="0"/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dirty="0" smtClean="0"/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err="1" smtClean="0"/>
                        <a:t>서브온도</a:t>
                      </a:r>
                      <a:r>
                        <a:rPr lang="en-US" altLang="ko-KR" sz="900" dirty="0" smtClean="0"/>
                        <a:t>: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en-US" altLang="ko-KR" sz="900" dirty="0" smtClean="0"/>
                        <a:t>18°C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추천 음식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900" dirty="0" smtClean="0"/>
                        <a:t>구운 붉은 고기</a:t>
                      </a:r>
                      <a:r>
                        <a:rPr lang="en-US" altLang="ko-KR" sz="900" dirty="0" smtClean="0"/>
                        <a:t>,  </a:t>
                      </a:r>
                      <a:r>
                        <a:rPr lang="ko-KR" altLang="en-US" sz="900" dirty="0" smtClean="0"/>
                        <a:t>치즈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맵지않은 </a:t>
                      </a:r>
                      <a:r>
                        <a:rPr lang="ko-KR" altLang="en-US" sz="900" baseline="0" dirty="0" err="1" smtClean="0"/>
                        <a:t>소갈비찜</a:t>
                      </a:r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16">
                <a:tc>
                  <a:txBody>
                    <a:bodyPr/>
                    <a:lstStyle/>
                    <a:p>
                      <a:pPr algn="just"/>
                      <a:endParaRPr lang="en-US" altLang="ko-KR" sz="1100" dirty="0">
                        <a:latin typeface="+mn-lt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2879494608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/>
          </p:nvPr>
        </p:nvGraphicFramePr>
        <p:xfrm>
          <a:off x="346824" y="771898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132642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989898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132642" y="803045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561270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1775584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989898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132642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346956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32642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346956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561270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561270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46956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987476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987476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348409" y="803045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773162" y="8458928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773162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773162" y="7792223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561270" y="7786660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16908F2-12CF-48C6-BD23-72F60AABE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8417911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5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937</TotalTime>
  <Words>250</Words>
  <Application>Microsoft Office PowerPoint</Application>
  <PresentationFormat>화면 슬라이드 쇼(4:3)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Constantia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이서영 / Robin Rhee</dc:creator>
  <cp:lastModifiedBy>User</cp:lastModifiedBy>
  <cp:revision>368</cp:revision>
  <dcterms:created xsi:type="dcterms:W3CDTF">2023-07-07T01:32:19Z</dcterms:created>
  <dcterms:modified xsi:type="dcterms:W3CDTF">2025-04-21T07:45:08Z</dcterms:modified>
</cp:coreProperties>
</file>