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8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76" autoAdjust="0"/>
    <p:restoredTop sz="95366" autoAdjust="0"/>
  </p:normalViewPr>
  <p:slideViewPr>
    <p:cSldViewPr snapToGrid="0">
      <p:cViewPr varScale="1">
        <p:scale>
          <a:sx n="66" d="100"/>
          <a:sy n="66" d="100"/>
        </p:scale>
        <p:origin x="27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2589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9405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613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82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7790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135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0896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1283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23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0079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239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2CD45-B8D0-42D5-8216-472255F4A7BD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B5463-0815-408F-A933-F063F5C6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445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142496"/>
              </p:ext>
            </p:extLst>
          </p:nvPr>
        </p:nvGraphicFramePr>
        <p:xfrm>
          <a:off x="2459206" y="2234152"/>
          <a:ext cx="2782497" cy="4705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2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+mn-lt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latinLnBrk="1"/>
                      <a:r>
                        <a:rPr lang="en-US" altLang="ko-KR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Veneto,</a:t>
                      </a:r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 </a:t>
                      </a:r>
                      <a:r>
                        <a:rPr lang="en-US" altLang="ko-KR" sz="1100" kern="1200" baseline="0" dirty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Italy</a:t>
                      </a:r>
                    </a:p>
                    <a:p>
                      <a:pPr marL="0" marR="0" lvl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altLang="ko-KR" sz="1100" kern="1200" baseline="0" dirty="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+mn-lt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+mn-lt"/>
                          <a:ea typeface="Georgia" charset="0"/>
                          <a:cs typeface="Georgia" charset="0"/>
                        </a:rPr>
                        <a:t>Sparkling</a:t>
                      </a:r>
                    </a:p>
                    <a:p>
                      <a:pPr latinLnBrk="1"/>
                      <a:endParaRPr lang="en-US" altLang="ko-KR" sz="1100" b="0" dirty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21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+mn-lt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+mn-lt"/>
                          <a:ea typeface="Georgia" charset="0"/>
                          <a:cs typeface="Georgia" charset="0"/>
                        </a:rPr>
                        <a:t>11.0% </a:t>
                      </a:r>
                    </a:p>
                    <a:p>
                      <a:pPr latinLnBrk="1"/>
                      <a:endParaRPr lang="en-US" altLang="ko-KR" sz="1100" b="0" dirty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45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>
                          <a:latin typeface="+mn-lt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ko-KR" sz="1100" kern="120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85% Glera</a:t>
                      </a:r>
                      <a:r>
                        <a:rPr lang="fr-FR" altLang="ko-KR" sz="1100" kern="1200" baseline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ko-KR" sz="1100" kern="1200" baseline="0">
                          <a:solidFill>
                            <a:schemeClr val="tx1"/>
                          </a:solidFill>
                          <a:latin typeface="+mn-lt"/>
                          <a:ea typeface="Constantia" charset="0"/>
                          <a:cs typeface="Constantia" charset="0"/>
                        </a:rPr>
                        <a:t>15% other white berry grapes</a:t>
                      </a:r>
                      <a:endParaRPr lang="fr-FR" altLang="ko-KR" sz="1100" kern="120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en-US" altLang="ko-KR" sz="1100" b="0"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6989">
                <a:tc>
                  <a:txBody>
                    <a:bodyPr/>
                    <a:lstStyle/>
                    <a:p>
                      <a:pPr latinLnBrk="1"/>
                      <a:endParaRPr lang="it-IT" altLang="ko-KR" sz="1100" kern="1200">
                        <a:solidFill>
                          <a:schemeClr val="tx1"/>
                        </a:solidFill>
                        <a:latin typeface="+mn-lt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7877">
                <a:tc>
                  <a:txBody>
                    <a:bodyPr/>
                    <a:lstStyle/>
                    <a:p>
                      <a:pPr latinLnBrk="1"/>
                      <a:endParaRPr lang="en-US" altLang="ko-KR" sz="1100" b="0" i="0" dirty="0">
                        <a:latin typeface="+mn-lt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93738963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0" y="290552"/>
            <a:ext cx="6858000" cy="29938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459206" y="6615938"/>
            <a:ext cx="4033034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altLang="ko-KR" sz="1100" b="1">
                <a:ea typeface="Constantia" charset="0"/>
                <a:cs typeface="Constantia" charset="0"/>
              </a:rPr>
              <a:t>COMMENT</a:t>
            </a:r>
          </a:p>
          <a:p>
            <a:pPr fontAlgn="t"/>
            <a:endParaRPr lang="en-US" altLang="ko-KR" sz="1100" b="1">
              <a:ea typeface="Constantia" charset="0"/>
              <a:cs typeface="Constantia" charset="0"/>
            </a:endParaRPr>
          </a:p>
          <a:p>
            <a:pPr fontAlgn="t"/>
            <a:r>
              <a:rPr lang="ko-KR" altLang="en-US" sz="900" kern="100">
                <a:cs typeface="Times New Roman" panose="02020603050405020304" pitchFamily="18" charset="0"/>
              </a:rPr>
              <a:t>토스카나의 심장부에 자리 잡은 이 역사적인 와이너리는 기원 </a:t>
            </a:r>
            <a:r>
              <a:rPr lang="en-US" altLang="ko-KR" sz="900" kern="100">
                <a:cs typeface="Times New Roman" panose="02020603050405020304" pitchFamily="18" charset="0"/>
              </a:rPr>
              <a:t>1124</a:t>
            </a:r>
            <a:r>
              <a:rPr lang="ko-KR" altLang="en-US" sz="900" kern="100">
                <a:cs typeface="Times New Roman" panose="02020603050405020304" pitchFamily="18" charset="0"/>
              </a:rPr>
              <a:t>년으로 거슬러 올라가는 유구한 전통을 자랑하며</a:t>
            </a:r>
            <a:r>
              <a:rPr lang="en-US" altLang="ko-KR" sz="900" kern="100">
                <a:cs typeface="Times New Roman" panose="02020603050405020304" pitchFamily="18" charset="0"/>
              </a:rPr>
              <a:t>, 14</a:t>
            </a:r>
            <a:r>
              <a:rPr lang="ko-KR" altLang="en-US" sz="900" kern="100">
                <a:cs typeface="Times New Roman" panose="02020603050405020304" pitchFamily="18" charset="0"/>
              </a:rPr>
              <a:t>세기부터 와인 생산의 역사를 이어오고 있습니다</a:t>
            </a:r>
            <a:r>
              <a:rPr lang="en-US" altLang="ko-KR" sz="900" kern="100">
                <a:cs typeface="Times New Roman" panose="02020603050405020304" pitchFamily="18" charset="0"/>
              </a:rPr>
              <a:t>. </a:t>
            </a:r>
            <a:r>
              <a:rPr lang="ko-KR" altLang="en-US" sz="900" kern="100">
                <a:cs typeface="Times New Roman" panose="02020603050405020304" pitchFamily="18" charset="0"/>
              </a:rPr>
              <a:t>한때 명문 바르디</a:t>
            </a:r>
            <a:r>
              <a:rPr lang="en-US" altLang="ko-KR" sz="900" kern="100">
                <a:cs typeface="Times New Roman" panose="02020603050405020304" pitchFamily="18" charset="0"/>
              </a:rPr>
              <a:t>(Bardi)</a:t>
            </a:r>
            <a:r>
              <a:rPr lang="ko-KR" altLang="en-US" sz="900" kern="100">
                <a:cs typeface="Times New Roman" panose="02020603050405020304" pitchFamily="18" charset="0"/>
              </a:rPr>
              <a:t>와 소데리니</a:t>
            </a:r>
            <a:r>
              <a:rPr lang="en-US" altLang="ko-KR" sz="900" kern="100">
                <a:cs typeface="Times New Roman" panose="02020603050405020304" pitchFamily="18" charset="0"/>
              </a:rPr>
              <a:t>(Soderini) </a:t>
            </a:r>
            <a:r>
              <a:rPr lang="ko-KR" altLang="en-US" sz="900" kern="100">
                <a:cs typeface="Times New Roman" panose="02020603050405020304" pitchFamily="18" charset="0"/>
              </a:rPr>
              <a:t>가문이 소유했던 이곳은 프랑스 건축 양식과 중세 요새를 본떠 지어진 성을 자랑합니다</a:t>
            </a:r>
            <a:r>
              <a:rPr lang="en-US" altLang="ko-KR" sz="900" kern="100">
                <a:cs typeface="Times New Roman" panose="02020603050405020304" pitchFamily="18" charset="0"/>
              </a:rPr>
              <a:t>. </a:t>
            </a:r>
            <a:r>
              <a:rPr lang="ko-KR" altLang="en-US" sz="900" kern="100">
                <a:cs typeface="Times New Roman" panose="02020603050405020304" pitchFamily="18" charset="0"/>
              </a:rPr>
              <a:t>진흙과 석회질이 풍부한 토양에서 자라는 성의 포도밭은 전통과 현대의 혁신을 결합하는 이들의 품질에 대한 헌신을 반영합니다</a:t>
            </a:r>
            <a:r>
              <a:rPr lang="en-US" altLang="ko-KR" sz="900" kern="100">
                <a:cs typeface="Times New Roman" panose="02020603050405020304" pitchFamily="18" charset="0"/>
              </a:rPr>
              <a:t>. </a:t>
            </a:r>
            <a:r>
              <a:rPr lang="ko-KR" altLang="en-US" sz="900" kern="100">
                <a:cs typeface="Times New Roman" panose="02020603050405020304" pitchFamily="18" charset="0"/>
              </a:rPr>
              <a:t>모든 포도는 정밀하게 관리되어 고르게 익으며</a:t>
            </a:r>
            <a:r>
              <a:rPr lang="en-US" altLang="ko-KR" sz="900" kern="100">
                <a:cs typeface="Times New Roman" panose="02020603050405020304" pitchFamily="18" charset="0"/>
              </a:rPr>
              <a:t>, </a:t>
            </a:r>
            <a:r>
              <a:rPr lang="ko-KR" altLang="en-US" sz="900" kern="100">
                <a:cs typeface="Times New Roman" panose="02020603050405020304" pitchFamily="18" charset="0"/>
              </a:rPr>
              <a:t>뛰어난 와인을 만들어냅니다</a:t>
            </a:r>
            <a:r>
              <a:rPr lang="en-US" altLang="ko-KR" sz="900" kern="100">
                <a:cs typeface="Times New Roman" panose="02020603050405020304" pitchFamily="18" charset="0"/>
              </a:rPr>
              <a:t>. </a:t>
            </a:r>
            <a:r>
              <a:rPr lang="ko-KR" altLang="en-US" sz="900" kern="100">
                <a:cs typeface="Times New Roman" panose="02020603050405020304" pitchFamily="18" charset="0"/>
              </a:rPr>
              <a:t>정교하게 복원된 고대 아치형 지하 저장고에서는 와인이 완벽하게 숙성됩니다</a:t>
            </a:r>
            <a:r>
              <a:rPr lang="en-US" altLang="ko-KR" sz="900" kern="100">
                <a:cs typeface="Times New Roman" panose="02020603050405020304" pitchFamily="18" charset="0"/>
              </a:rPr>
              <a:t>. </a:t>
            </a:r>
            <a:r>
              <a:rPr lang="ko-KR" altLang="en-US" sz="900" kern="100">
                <a:cs typeface="Times New Roman" panose="02020603050405020304" pitchFamily="18" charset="0"/>
              </a:rPr>
              <a:t>역사와 전통</a:t>
            </a:r>
            <a:r>
              <a:rPr lang="en-US" altLang="ko-KR" sz="900" kern="100">
                <a:cs typeface="Times New Roman" panose="02020603050405020304" pitchFamily="18" charset="0"/>
              </a:rPr>
              <a:t>, </a:t>
            </a:r>
            <a:r>
              <a:rPr lang="ko-KR" altLang="en-US" sz="900" kern="100">
                <a:cs typeface="Times New Roman" panose="02020603050405020304" pitchFamily="18" charset="0"/>
              </a:rPr>
              <a:t>혁신이 조화롭게 어우러진 와인을 한 병 한 병에서 경험해보세요</a:t>
            </a:r>
            <a:r>
              <a:rPr lang="en-US" altLang="ko-KR" sz="900" kern="100">
                <a:cs typeface="Times New Roman" panose="02020603050405020304" pitchFamily="18" charset="0"/>
              </a:rPr>
              <a:t>.</a:t>
            </a:r>
            <a:endParaRPr lang="ko-KR" altLang="en-US" sz="900" kern="100">
              <a:cs typeface="Times New Roman" panose="02020603050405020304" pitchFamily="18" charset="0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-1" y="290554"/>
            <a:ext cx="2326512" cy="29938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2438789" y="792218"/>
            <a:ext cx="2560316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b="1" dirty="0"/>
              <a:t>Castello di </a:t>
            </a:r>
            <a:r>
              <a:rPr lang="en-US" altLang="ko-KR" b="1" dirty="0" err="1"/>
              <a:t>Gabbiano</a:t>
            </a:r>
            <a:r>
              <a:rPr lang="en-US" altLang="ko-KR" b="1" dirty="0"/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b="1" dirty="0"/>
              <a:t>Prosecco DOC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b="1" dirty="0" err="1"/>
              <a:t>가비아노</a:t>
            </a:r>
            <a:r>
              <a:rPr lang="ko-KR" altLang="en-US" b="1" dirty="0"/>
              <a:t> </a:t>
            </a:r>
            <a:r>
              <a:rPr lang="ko-KR" altLang="en-US" b="1" dirty="0" err="1"/>
              <a:t>프로세코</a:t>
            </a:r>
            <a:r>
              <a:rPr lang="ko-KR" altLang="en-US" b="1" dirty="0"/>
              <a:t> </a:t>
            </a:r>
            <a:r>
              <a:rPr lang="en-US" altLang="ko-KR" b="1" dirty="0"/>
              <a:t>DOC</a:t>
            </a:r>
            <a:endParaRPr lang="ko-KR" altLang="en-US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4220" y="1182401"/>
            <a:ext cx="2110923" cy="5944115"/>
          </a:xfrm>
          <a:prstGeom prst="rect">
            <a:avLst/>
          </a:prstGeom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019735"/>
              </p:ext>
            </p:extLst>
          </p:nvPr>
        </p:nvGraphicFramePr>
        <p:xfrm>
          <a:off x="4368352" y="2234152"/>
          <a:ext cx="2367581" cy="386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7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525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+mn-lt"/>
                          <a:ea typeface="Georgia" charset="0"/>
                          <a:cs typeface="Georgia" charset="0"/>
                        </a:rPr>
                        <a:t>WINE</a:t>
                      </a:r>
                      <a:r>
                        <a:rPr lang="en-US" altLang="ko-KR" sz="1100" b="1" baseline="0" dirty="0">
                          <a:latin typeface="+mn-lt"/>
                          <a:ea typeface="Georgia" charset="0"/>
                          <a:cs typeface="Georgia" charset="0"/>
                        </a:rPr>
                        <a:t> MAKING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부드럽게 압착하고 선별된 이스트를 추가하여 온도조절이 가능한 탱크에서 발효를 진행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버블이 생기기전 까지 와인은 </a:t>
                      </a:r>
                      <a:r>
                        <a:rPr lang="en-US" altLang="ko-KR" sz="900" dirty="0"/>
                        <a:t>8°C</a:t>
                      </a:r>
                      <a:r>
                        <a:rPr lang="ko-KR" altLang="en-US" sz="900" dirty="0"/>
                        <a:t>의 저온에서 보관되고 부드러운 기포를 형성하기 위해 </a:t>
                      </a:r>
                      <a:r>
                        <a:rPr lang="en-US" altLang="ko-KR" sz="900" dirty="0"/>
                        <a:t>18°C </a:t>
                      </a:r>
                      <a:r>
                        <a:rPr lang="ko-KR" altLang="en-US" sz="900" dirty="0" err="1"/>
                        <a:t>오토클레이브에서</a:t>
                      </a:r>
                      <a:r>
                        <a:rPr lang="ko-KR" altLang="en-US" sz="900" dirty="0"/>
                        <a:t> </a:t>
                      </a:r>
                      <a:r>
                        <a:rPr lang="en-US" altLang="ko-KR" sz="900" dirty="0"/>
                        <a:t>30</a:t>
                      </a:r>
                      <a:r>
                        <a:rPr lang="ko-KR" altLang="en-US" sz="900" dirty="0"/>
                        <a:t>일간 </a:t>
                      </a:r>
                      <a:r>
                        <a:rPr lang="ko-KR" altLang="en-US" sz="900" dirty="0" err="1"/>
                        <a:t>재발효합니다</a:t>
                      </a:r>
                      <a:r>
                        <a:rPr lang="en-US" altLang="ko-KR" sz="900" dirty="0"/>
                        <a:t>.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900" dirty="0"/>
                        <a:t>*</a:t>
                      </a:r>
                      <a:r>
                        <a:rPr lang="ko-KR" altLang="en-US" sz="900" dirty="0" err="1"/>
                        <a:t>오토클레이브</a:t>
                      </a:r>
                      <a:r>
                        <a:rPr lang="en-US" altLang="ko-KR" sz="900" dirty="0"/>
                        <a:t>=</a:t>
                      </a:r>
                      <a:r>
                        <a:rPr lang="ko-KR" altLang="en-US" sz="900" dirty="0" err="1"/>
                        <a:t>고온고압용</a:t>
                      </a:r>
                      <a:r>
                        <a:rPr lang="ko-KR" altLang="en-US" sz="900" dirty="0"/>
                        <a:t> 내열</a:t>
                      </a:r>
                      <a:r>
                        <a:rPr lang="en-US" altLang="ko-KR" sz="900" dirty="0"/>
                        <a:t>,</a:t>
                      </a:r>
                      <a:r>
                        <a:rPr lang="ko-KR" altLang="en-US" sz="900" dirty="0"/>
                        <a:t>내압 기기</a:t>
                      </a:r>
                      <a:endParaRPr lang="en-US" altLang="ko-KR" sz="900" dirty="0"/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dirty="0"/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037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+mn-lt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+mn-lt"/>
                          <a:ea typeface="Georgia" charset="0"/>
                          <a:cs typeface="Georgia" charset="0"/>
                        </a:rPr>
                        <a:t> NOTE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900" dirty="0"/>
                        <a:t>잘 익은 망고와 꿀의 달콤한 아로마가 느껴집니다</a:t>
                      </a:r>
                      <a:r>
                        <a:rPr lang="en-US" altLang="ko-KR" sz="900" dirty="0"/>
                        <a:t>. </a:t>
                      </a:r>
                      <a:r>
                        <a:rPr lang="ko-KR" altLang="en-US" sz="900" dirty="0"/>
                        <a:t>입안에서는 낮은 산도와 함께 열대 과일의 강한 풍미가 긴 </a:t>
                      </a:r>
                      <a:r>
                        <a:rPr lang="ko-KR" altLang="en-US" sz="900" dirty="0" err="1"/>
                        <a:t>피니시로</a:t>
                      </a:r>
                      <a:r>
                        <a:rPr lang="ko-KR" altLang="en-US" sz="900" dirty="0"/>
                        <a:t> 이어지며</a:t>
                      </a:r>
                      <a:r>
                        <a:rPr lang="en-US" altLang="ko-KR" sz="900" dirty="0"/>
                        <a:t>, </a:t>
                      </a:r>
                      <a:r>
                        <a:rPr lang="ko-KR" altLang="en-US" sz="900" dirty="0"/>
                        <a:t>한 모금 더 마시고 싶게 만드는 입맛을 돋우는 마무리를 선사합니다</a:t>
                      </a:r>
                      <a:r>
                        <a:rPr lang="en-US" altLang="ko-KR" sz="900" dirty="0"/>
                        <a:t>. </a:t>
                      </a:r>
                      <a:r>
                        <a:rPr lang="ko-KR" altLang="en-US" sz="900" dirty="0"/>
                        <a:t>중간 바디의 와인으로 거품이 부드럽게 퍼집니다</a:t>
                      </a:r>
                      <a:r>
                        <a:rPr lang="en-US" altLang="ko-KR" sz="900" dirty="0"/>
                        <a:t>.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900" dirty="0"/>
                        <a:t> 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  <a:p>
                      <a:r>
                        <a:rPr kumimoji="0" lang="ko-KR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추천 음식</a:t>
                      </a:r>
                      <a:r>
                        <a:rPr kumimoji="0" lang="en-US" altLang="ko-K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: </a:t>
                      </a:r>
                      <a:r>
                        <a:rPr kumimoji="0" lang="ko-KR" alt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식전주</a:t>
                      </a:r>
                      <a:r>
                        <a:rPr kumimoji="0" lang="en-US" altLang="ko-K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케이준치킨샐러드</a:t>
                      </a:r>
                      <a:r>
                        <a:rPr kumimoji="0" lang="en-US" altLang="ko-K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버터로구운</a:t>
                      </a:r>
                      <a:r>
                        <a:rPr kumimoji="0" lang="ko-KR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관자</a:t>
                      </a:r>
                      <a:endParaRPr lang="en-US" altLang="ko-KR" sz="90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4316">
                <a:tc>
                  <a:txBody>
                    <a:bodyPr/>
                    <a:lstStyle/>
                    <a:p>
                      <a:pPr algn="just"/>
                      <a:endParaRPr lang="en-US" altLang="ko-KR" sz="1100" dirty="0">
                        <a:latin typeface="+mn-lt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2879494608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346824" y="7718984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132642" y="7790421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989898" y="7790421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132642" y="8030454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561270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8" name="직사각형 17"/>
          <p:cNvSpPr/>
          <p:nvPr/>
        </p:nvSpPr>
        <p:spPr>
          <a:xfrm>
            <a:off x="1775584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9" name="직사각형 18"/>
          <p:cNvSpPr/>
          <p:nvPr/>
        </p:nvSpPr>
        <p:spPr>
          <a:xfrm>
            <a:off x="1989898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0" name="직사각형 19"/>
          <p:cNvSpPr/>
          <p:nvPr/>
        </p:nvSpPr>
        <p:spPr>
          <a:xfrm>
            <a:off x="1132642" y="8244692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1346956" y="8244692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132642" y="8458929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346956" y="8458929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1561270" y="8458929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5" name="직사각형 24"/>
          <p:cNvSpPr/>
          <p:nvPr/>
        </p:nvSpPr>
        <p:spPr>
          <a:xfrm>
            <a:off x="1561270" y="8244692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346956" y="7790421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987476" y="8244692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987476" y="8458928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348409" y="8030454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1773162" y="8458928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773162" y="8244692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1773162" y="7792223"/>
            <a:ext cx="144000" cy="46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1561270" y="7786660"/>
            <a:ext cx="144000" cy="46800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6" name="그림 35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16908F2-12CF-48C6-BD23-72F60AABE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550" y="845892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583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924</TotalTime>
  <Words>219</Words>
  <Application>Microsoft Office PowerPoint</Application>
  <PresentationFormat>화면 슬라이드 쇼(4:3)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맑은 고딕</vt:lpstr>
      <vt:lpstr>Arial</vt:lpstr>
      <vt:lpstr>Calibri</vt:lpstr>
      <vt:lpstr>Calibri Light</vt:lpstr>
      <vt:lpstr>Constantia</vt:lpstr>
      <vt:lpstr>Georgia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이서영 / Robin Rhee</dc:creator>
  <cp:lastModifiedBy>User</cp:lastModifiedBy>
  <cp:revision>374</cp:revision>
  <dcterms:created xsi:type="dcterms:W3CDTF">2023-07-07T01:32:19Z</dcterms:created>
  <dcterms:modified xsi:type="dcterms:W3CDTF">2025-04-21T07:45:25Z</dcterms:modified>
</cp:coreProperties>
</file>