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76604"/>
              </p:ext>
            </p:extLst>
          </p:nvPr>
        </p:nvGraphicFramePr>
        <p:xfrm>
          <a:off x="2459207" y="2234152"/>
          <a:ext cx="1909146" cy="32956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D.O.C. </a:t>
                      </a:r>
                      <a:r>
                        <a:rPr lang="en-US" altLang="ko-KR" sz="11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Delle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Venezie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</a:t>
                      </a:r>
                    </a:p>
                    <a:p>
                      <a:pPr latinLnBrk="1"/>
                      <a:r>
                        <a:rPr lang="en-US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Veneto, Italy</a:t>
                      </a: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White</a:t>
                      </a:r>
                    </a:p>
                    <a:p>
                      <a:pPr latinLnBrk="1"/>
                      <a:endParaRPr lang="en-US" altLang="ko-KR" sz="1100" b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11.0% 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92%  Pino</a:t>
                      </a:r>
                      <a:r>
                        <a:rPr lang="fr-FR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t Grigio </a:t>
                      </a:r>
                      <a:endParaRPr lang="fr-FR" altLang="ko-KR" sz="1100" kern="120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8% Chardonnay</a:t>
                      </a:r>
                      <a:endParaRPr lang="fr-FR" altLang="ko-KR" sz="1100" kern="120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en-US" altLang="ko-KR" sz="1100" b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r>
                        <a:rPr lang="it-IT" altLang="ko-KR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AWARD</a:t>
                      </a:r>
                    </a:p>
                    <a:p>
                      <a:pPr latinLnBrk="1"/>
                      <a:r>
                        <a:rPr lang="it-IT" altLang="ko-K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James</a:t>
                      </a:r>
                      <a:r>
                        <a:rPr lang="it-IT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Suckling 90pts</a:t>
                      </a:r>
                      <a:endParaRPr lang="it-IT" altLang="ko-KR" sz="1100" kern="120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59207" y="6892168"/>
            <a:ext cx="40330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dirty="0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r>
              <a:rPr lang="ko-KR" altLang="en-US" sz="900" kern="100" dirty="0" err="1">
                <a:cs typeface="Times New Roman" panose="02020603050405020304" pitchFamily="18" charset="0"/>
              </a:rPr>
              <a:t>토스카나의</a:t>
            </a:r>
            <a:r>
              <a:rPr lang="ko-KR" altLang="en-US" sz="900" kern="100" dirty="0">
                <a:cs typeface="Times New Roman" panose="02020603050405020304" pitchFamily="18" charset="0"/>
              </a:rPr>
              <a:t> 심장부에 자리 잡은 이 역사적인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와이너리는</a:t>
            </a:r>
            <a:r>
              <a:rPr lang="ko-KR" altLang="en-US" sz="900" kern="100" dirty="0">
                <a:cs typeface="Times New Roman" panose="02020603050405020304" pitchFamily="18" charset="0"/>
              </a:rPr>
              <a:t> 기원 </a:t>
            </a:r>
            <a:r>
              <a:rPr lang="en-US" altLang="ko-KR" sz="900" kern="100" dirty="0">
                <a:cs typeface="Times New Roman" panose="02020603050405020304" pitchFamily="18" charset="0"/>
              </a:rPr>
              <a:t>1124</a:t>
            </a:r>
            <a:r>
              <a:rPr lang="ko-KR" altLang="en-US" sz="900" kern="100" dirty="0">
                <a:cs typeface="Times New Roman" panose="02020603050405020304" pitchFamily="18" charset="0"/>
              </a:rPr>
              <a:t>년으로 거슬러 올라가는 유구한 전통을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자랑하며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, </a:t>
            </a:r>
            <a:r>
              <a:rPr lang="en-US" altLang="ko-KR" sz="900" kern="100" dirty="0">
                <a:cs typeface="Times New Roman" panose="02020603050405020304" pitchFamily="18" charset="0"/>
              </a:rPr>
              <a:t>14</a:t>
            </a:r>
            <a:r>
              <a:rPr lang="ko-KR" altLang="en-US" sz="900" kern="100" dirty="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한때 명문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바르디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Bardi</a:t>
            </a:r>
            <a:r>
              <a:rPr lang="en-US" altLang="ko-KR" sz="900" kern="100" dirty="0">
                <a:cs typeface="Times New Roman" panose="02020603050405020304" pitchFamily="18" charset="0"/>
              </a:rPr>
              <a:t>)</a:t>
            </a:r>
            <a:r>
              <a:rPr lang="ko-KR" altLang="en-US" sz="900" kern="100" dirty="0">
                <a:cs typeface="Times New Roman" panose="02020603050405020304" pitchFamily="18" charset="0"/>
              </a:rPr>
              <a:t>와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소데리니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Soderini</a:t>
            </a:r>
            <a:r>
              <a:rPr lang="en-US" altLang="ko-KR" sz="900" kern="100" dirty="0">
                <a:cs typeface="Times New Roman" panose="02020603050405020304" pitchFamily="18" charset="0"/>
              </a:rPr>
              <a:t>) </a:t>
            </a:r>
            <a:r>
              <a:rPr lang="ko-KR" altLang="en-US" sz="900" kern="100" dirty="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 dirty="0">
                <a:cs typeface="Times New Roman" panose="02020603050405020304" pitchFamily="18" charset="0"/>
              </a:rPr>
              <a:t>.</a:t>
            </a:r>
            <a:endParaRPr lang="ko-KR" altLang="en-US" sz="900" kern="100" dirty="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2545890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 smtClean="0"/>
              <a:t>Castello di </a:t>
            </a:r>
            <a:r>
              <a:rPr lang="en-US" altLang="ko-KR" b="1" dirty="0" err="1" smtClean="0"/>
              <a:t>Gabbiano</a:t>
            </a:r>
            <a:r>
              <a:rPr lang="en-US" altLang="ko-KR" b="1" dirty="0" smtClean="0"/>
              <a:t> </a:t>
            </a:r>
            <a:endParaRPr lang="en-US" altLang="ko-KR" b="1" dirty="0"/>
          </a:p>
          <a:p>
            <a:pPr>
              <a:lnSpc>
                <a:spcPct val="150000"/>
              </a:lnSpc>
              <a:defRPr/>
            </a:pPr>
            <a:r>
              <a:rPr lang="en-US" altLang="ko-KR" b="1" dirty="0"/>
              <a:t>Pinot </a:t>
            </a:r>
            <a:r>
              <a:rPr lang="en-US" altLang="ko-KR" b="1" dirty="0" err="1"/>
              <a:t>Grigio</a:t>
            </a:r>
            <a:r>
              <a:rPr lang="en-US" altLang="ko-KR" b="1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 err="1" smtClean="0"/>
              <a:t>가비아노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피노그리지오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689" y="1061938"/>
            <a:ext cx="2072820" cy="5890770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882730"/>
              </p:ext>
            </p:extLst>
          </p:nvPr>
        </p:nvGraphicFramePr>
        <p:xfrm>
          <a:off x="4226312" y="2234152"/>
          <a:ext cx="2163337" cy="37678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3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891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포도의 밝고 신선한 풍미를 보존하기 위해 </a:t>
                      </a:r>
                      <a:r>
                        <a:rPr lang="ko-KR" altLang="en-US" sz="900" dirty="0" err="1" smtClean="0"/>
                        <a:t>저온발효</a:t>
                      </a:r>
                      <a:r>
                        <a:rPr lang="en-US" altLang="ko-KR" sz="900" dirty="0" smtClean="0"/>
                        <a:t>.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선별한 효모를 사용하여 풍미와 질감 강화</a:t>
                      </a:r>
                      <a:r>
                        <a:rPr lang="en-US" altLang="ko-KR" sz="900" dirty="0" smtClean="0"/>
                        <a:t>.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최종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블랜딩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단계에서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샤르도네를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추가해 더욱 풍부한 색상과 질감</a:t>
                      </a:r>
                      <a:endParaRPr lang="en-US" altLang="ko-KR" sz="900" dirty="0" smtClean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625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연한 노란색에 녹색 하이라이트가 있으며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신선한 감귤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청사과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오렌지 </a:t>
                      </a:r>
                      <a:r>
                        <a:rPr lang="ko-KR" altLang="en-US" sz="900" dirty="0" err="1" smtClean="0"/>
                        <a:t>블로섬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열대 과일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꽃 향기가 느껴진다</a:t>
                      </a:r>
                      <a:r>
                        <a:rPr lang="en-US" altLang="ko-KR" sz="900" dirty="0" smtClean="0"/>
                        <a:t>.</a:t>
                      </a:r>
                      <a:endParaRPr lang="en-US" altLang="ko-KR" sz="900" baseline="0" dirty="0" smtClean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신선한 열대과일의 맛과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아몬드과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같은 견과류의 향의 조화가 좋은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중간정도의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바디를 가진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개성있는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피노그리지오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와인이다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권장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서빙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온도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14°C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+mn-ea"/>
                        </a:rPr>
                        <a:t>PAIRING</a:t>
                      </a:r>
                      <a:r>
                        <a:rPr lang="en-US" altLang="ko-KR" sz="1100" b="1" baseline="0" dirty="0" smtClean="0">
                          <a:latin typeface="+mn-lt"/>
                          <a:ea typeface="+mn-ea"/>
                        </a:rPr>
                        <a:t> FOOD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크림 </a:t>
                      </a:r>
                      <a:r>
                        <a:rPr lang="ko-KR" altLang="en-US" sz="9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머쉬룸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파스타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구운 닭고기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생선 요리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숙성 치즈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996930"/>
              </p:ext>
            </p:extLst>
          </p:nvPr>
        </p:nvGraphicFramePr>
        <p:xfrm>
          <a:off x="346824" y="7424710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495167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49516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7736180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7736180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7736180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7736180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7950418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795041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164655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164655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164655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795041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495167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795041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1646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7736180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1646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795041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495167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495167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505825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1047</TotalTime>
  <Words>221</Words>
  <Application>Microsoft Office PowerPoint</Application>
  <PresentationFormat>화면 슬라이드 쇼(4:3)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User</cp:lastModifiedBy>
  <cp:revision>370</cp:revision>
  <dcterms:created xsi:type="dcterms:W3CDTF">2023-07-07T01:32:19Z</dcterms:created>
  <dcterms:modified xsi:type="dcterms:W3CDTF">2025-04-21T07:45:41Z</dcterms:modified>
</cp:coreProperties>
</file>