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8" r:id="rId2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76" autoAdjust="0"/>
    <p:restoredTop sz="95366" autoAdjust="0"/>
  </p:normalViewPr>
  <p:slideViewPr>
    <p:cSldViewPr snapToGrid="0">
      <p:cViewPr varScale="1">
        <p:scale>
          <a:sx n="66" d="100"/>
          <a:sy n="66" d="100"/>
        </p:scale>
        <p:origin x="277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2589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9405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6139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82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7790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3135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0896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1283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523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0079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239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4453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451553"/>
              </p:ext>
            </p:extLst>
          </p:nvPr>
        </p:nvGraphicFramePr>
        <p:xfrm>
          <a:off x="2459206" y="2234152"/>
          <a:ext cx="2782497" cy="46747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824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45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smtClean="0">
                          <a:latin typeface="+mn-lt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latinLnBrk="1"/>
                      <a:r>
                        <a:rPr lang="en-US" altLang="ko-KR" sz="1100" b="1" kern="1200" baseline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Chianti, Toscana</a:t>
                      </a:r>
                      <a:r>
                        <a:rPr lang="en-US" altLang="ko-KR" sz="1100" kern="1200" baseline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, Italy</a:t>
                      </a:r>
                    </a:p>
                    <a:p>
                      <a:pPr marL="0" marR="0" lvl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altLang="ko-KR" sz="1100" kern="1200" baseline="0" smtClean="0">
                        <a:solidFill>
                          <a:schemeClr val="tx1"/>
                        </a:solidFill>
                        <a:latin typeface="+mn-lt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45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+mn-lt"/>
                          <a:ea typeface="Georgia" charset="0"/>
                          <a:cs typeface="Georgia" charset="0"/>
                        </a:rPr>
                        <a:t>TYPE</a:t>
                      </a:r>
                    </a:p>
                    <a:p>
                      <a:pPr latinLnBrk="1"/>
                      <a:r>
                        <a:rPr lang="en-US" altLang="ko-KR" sz="1100" b="0" dirty="0" smtClean="0">
                          <a:latin typeface="+mn-lt"/>
                          <a:ea typeface="Georgia" charset="0"/>
                          <a:cs typeface="Georgia" charset="0"/>
                        </a:rPr>
                        <a:t>Red</a:t>
                      </a:r>
                    </a:p>
                    <a:p>
                      <a:pPr latinLnBrk="1"/>
                      <a:endParaRPr lang="en-US" altLang="ko-KR" sz="1100" b="0" dirty="0" smtClean="0">
                        <a:latin typeface="+mn-lt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621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smtClean="0">
                          <a:latin typeface="+mn-lt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smtClean="0">
                          <a:latin typeface="+mn-lt"/>
                          <a:ea typeface="Georgia" charset="0"/>
                          <a:cs typeface="Georgia" charset="0"/>
                        </a:rPr>
                        <a:t>13.0% </a:t>
                      </a:r>
                    </a:p>
                    <a:p>
                      <a:pPr latinLnBrk="1"/>
                      <a:endParaRPr lang="en-US" altLang="ko-KR" sz="1100" b="0" smtClean="0">
                        <a:latin typeface="+mn-lt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45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+mn-lt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altLang="ko-K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95% Sangiovese</a:t>
                      </a:r>
                      <a:r>
                        <a:rPr lang="fr-FR" altLang="ko-KR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altLang="ko-KR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5% Merlot</a:t>
                      </a:r>
                      <a:endParaRPr lang="en-US" altLang="ko-KR" sz="1100" b="0" dirty="0" smtClean="0">
                        <a:latin typeface="+mn-lt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6989">
                <a:tc>
                  <a:txBody>
                    <a:bodyPr/>
                    <a:lstStyle/>
                    <a:p>
                      <a:pPr latinLnBrk="1"/>
                      <a:r>
                        <a:rPr lang="it-IT" altLang="ko-KR" sz="1100" b="1" kern="120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AWARD</a:t>
                      </a:r>
                      <a:endParaRPr lang="it-IT" altLang="ko-KR" sz="1100" b="0" kern="1200" smtClean="0">
                        <a:solidFill>
                          <a:schemeClr val="tx1"/>
                        </a:solidFill>
                        <a:latin typeface="+mn-lt"/>
                        <a:ea typeface="Constantia" charset="0"/>
                        <a:cs typeface="Constantia" charset="0"/>
                      </a:endParaRPr>
                    </a:p>
                    <a:p>
                      <a:pPr latinLnBrk="1"/>
                      <a:r>
                        <a:rPr lang="it-IT" altLang="ko-KR" sz="1100" b="0" kern="120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James</a:t>
                      </a:r>
                      <a:r>
                        <a:rPr lang="it-IT" altLang="ko-KR" sz="1100" b="0" kern="1200" baseline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 Suckling 92</a:t>
                      </a:r>
                    </a:p>
                    <a:p>
                      <a:pPr latinLnBrk="1"/>
                      <a:r>
                        <a:rPr lang="it-IT" altLang="ko-KR" sz="1100" b="0" kern="1200" baseline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Wine Enthusiast 91</a:t>
                      </a:r>
                    </a:p>
                    <a:p>
                      <a:pPr latinLnBrk="1"/>
                      <a:r>
                        <a:rPr lang="it-IT" altLang="ko-KR" sz="1100" b="0" kern="1200" baseline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Wines Critic 94</a:t>
                      </a:r>
                      <a:endParaRPr lang="it-IT" altLang="ko-KR" sz="1100" b="1" kern="1200" smtClean="0">
                        <a:solidFill>
                          <a:schemeClr val="tx1"/>
                        </a:solidFill>
                        <a:latin typeface="+mn-lt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7877">
                <a:tc>
                  <a:txBody>
                    <a:bodyPr/>
                    <a:lstStyle/>
                    <a:p>
                      <a:pPr latinLnBrk="1"/>
                      <a:endParaRPr lang="en-US" altLang="ko-KR" sz="1100" b="0" i="0" dirty="0" smtClean="0">
                        <a:latin typeface="+mn-lt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93738963"/>
                  </a:ext>
                </a:extLst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0" y="290552"/>
            <a:ext cx="6858000" cy="299383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522108" y="6748650"/>
            <a:ext cx="4033034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altLang="ko-KR" sz="1100" b="1" smtClean="0">
                <a:ea typeface="Constantia" charset="0"/>
                <a:cs typeface="Constantia" charset="0"/>
              </a:rPr>
              <a:t>COMMENT</a:t>
            </a:r>
          </a:p>
          <a:p>
            <a:pPr fontAlgn="t"/>
            <a:endParaRPr lang="en-US" altLang="ko-KR" sz="1100" b="1" smtClean="0">
              <a:ea typeface="Constantia" charset="0"/>
              <a:cs typeface="Constantia" charset="0"/>
            </a:endParaRPr>
          </a:p>
          <a:p>
            <a:pPr fontAlgn="t"/>
            <a:r>
              <a:rPr lang="ko-KR" altLang="en-US" sz="900" kern="100">
                <a:cs typeface="Times New Roman" panose="02020603050405020304" pitchFamily="18" charset="0"/>
              </a:rPr>
              <a:t>토스카나의 심장부에 자리 잡은 이 역사적인 와이너리는 기원 </a:t>
            </a:r>
            <a:r>
              <a:rPr lang="en-US" altLang="ko-KR" sz="900" kern="100">
                <a:cs typeface="Times New Roman" panose="02020603050405020304" pitchFamily="18" charset="0"/>
              </a:rPr>
              <a:t>1124</a:t>
            </a:r>
            <a:r>
              <a:rPr lang="ko-KR" altLang="en-US" sz="900" kern="100">
                <a:cs typeface="Times New Roman" panose="02020603050405020304" pitchFamily="18" charset="0"/>
              </a:rPr>
              <a:t>년으로 거슬러 올라가는 유구한 전통을 자랑하며</a:t>
            </a:r>
            <a:r>
              <a:rPr lang="en-US" altLang="ko-KR" sz="900" kern="100">
                <a:cs typeface="Times New Roman" panose="02020603050405020304" pitchFamily="18" charset="0"/>
              </a:rPr>
              <a:t>, 14</a:t>
            </a:r>
            <a:r>
              <a:rPr lang="ko-KR" altLang="en-US" sz="900" kern="100">
                <a:cs typeface="Times New Roman" panose="02020603050405020304" pitchFamily="18" charset="0"/>
              </a:rPr>
              <a:t>세기부터 와인 생산의 역사를 이어오고 있습니다</a:t>
            </a:r>
            <a:r>
              <a:rPr lang="en-US" altLang="ko-KR" sz="900" kern="100">
                <a:cs typeface="Times New Roman" panose="02020603050405020304" pitchFamily="18" charset="0"/>
              </a:rPr>
              <a:t>. </a:t>
            </a:r>
            <a:r>
              <a:rPr lang="ko-KR" altLang="en-US" sz="900" kern="100">
                <a:cs typeface="Times New Roman" panose="02020603050405020304" pitchFamily="18" charset="0"/>
              </a:rPr>
              <a:t>한때 명문 바르디</a:t>
            </a:r>
            <a:r>
              <a:rPr lang="en-US" altLang="ko-KR" sz="900" kern="100">
                <a:cs typeface="Times New Roman" panose="02020603050405020304" pitchFamily="18" charset="0"/>
              </a:rPr>
              <a:t>(Bardi)</a:t>
            </a:r>
            <a:r>
              <a:rPr lang="ko-KR" altLang="en-US" sz="900" kern="100">
                <a:cs typeface="Times New Roman" panose="02020603050405020304" pitchFamily="18" charset="0"/>
              </a:rPr>
              <a:t>와 소데리니</a:t>
            </a:r>
            <a:r>
              <a:rPr lang="en-US" altLang="ko-KR" sz="900" kern="100">
                <a:cs typeface="Times New Roman" panose="02020603050405020304" pitchFamily="18" charset="0"/>
              </a:rPr>
              <a:t>(Soderini) </a:t>
            </a:r>
            <a:r>
              <a:rPr lang="ko-KR" altLang="en-US" sz="900" kern="100">
                <a:cs typeface="Times New Roman" panose="02020603050405020304" pitchFamily="18" charset="0"/>
              </a:rPr>
              <a:t>가문이 소유했던 이곳은 프랑스 건축 양식과 중세 요새를 본떠 지어진 성을 자랑합니다</a:t>
            </a:r>
            <a:r>
              <a:rPr lang="en-US" altLang="ko-KR" sz="900" kern="100">
                <a:cs typeface="Times New Roman" panose="02020603050405020304" pitchFamily="18" charset="0"/>
              </a:rPr>
              <a:t>. </a:t>
            </a:r>
            <a:r>
              <a:rPr lang="ko-KR" altLang="en-US" sz="900" kern="100">
                <a:cs typeface="Times New Roman" panose="02020603050405020304" pitchFamily="18" charset="0"/>
              </a:rPr>
              <a:t>진흙과 석회질이 풍부한 토양에서 자라는 성의 포도밭은 전통과 현대의 혁신을 결합하는 이들의 품질에 대한 헌신을 반영합니다</a:t>
            </a:r>
            <a:r>
              <a:rPr lang="en-US" altLang="ko-KR" sz="900" kern="100">
                <a:cs typeface="Times New Roman" panose="02020603050405020304" pitchFamily="18" charset="0"/>
              </a:rPr>
              <a:t>. </a:t>
            </a:r>
            <a:r>
              <a:rPr lang="ko-KR" altLang="en-US" sz="900" kern="100">
                <a:cs typeface="Times New Roman" panose="02020603050405020304" pitchFamily="18" charset="0"/>
              </a:rPr>
              <a:t>모든 포도는 정밀하게 관리되어 고르게 익으며</a:t>
            </a:r>
            <a:r>
              <a:rPr lang="en-US" altLang="ko-KR" sz="900" kern="100">
                <a:cs typeface="Times New Roman" panose="02020603050405020304" pitchFamily="18" charset="0"/>
              </a:rPr>
              <a:t>, </a:t>
            </a:r>
            <a:r>
              <a:rPr lang="ko-KR" altLang="en-US" sz="900" kern="100">
                <a:cs typeface="Times New Roman" panose="02020603050405020304" pitchFamily="18" charset="0"/>
              </a:rPr>
              <a:t>뛰어난 와인을 만들어냅니다</a:t>
            </a:r>
            <a:r>
              <a:rPr lang="en-US" altLang="ko-KR" sz="900" kern="100">
                <a:cs typeface="Times New Roman" panose="02020603050405020304" pitchFamily="18" charset="0"/>
              </a:rPr>
              <a:t>. </a:t>
            </a:r>
            <a:r>
              <a:rPr lang="ko-KR" altLang="en-US" sz="900" kern="100">
                <a:cs typeface="Times New Roman" panose="02020603050405020304" pitchFamily="18" charset="0"/>
              </a:rPr>
              <a:t>정교하게 복원된 고대 아치형 지하 저장고에서는 와인이 완벽하게 숙성됩니다</a:t>
            </a:r>
            <a:r>
              <a:rPr lang="en-US" altLang="ko-KR" sz="900" kern="100">
                <a:cs typeface="Times New Roman" panose="02020603050405020304" pitchFamily="18" charset="0"/>
              </a:rPr>
              <a:t>. </a:t>
            </a:r>
            <a:r>
              <a:rPr lang="ko-KR" altLang="en-US" sz="900" kern="100">
                <a:cs typeface="Times New Roman" panose="02020603050405020304" pitchFamily="18" charset="0"/>
              </a:rPr>
              <a:t>역사와 전통</a:t>
            </a:r>
            <a:r>
              <a:rPr lang="en-US" altLang="ko-KR" sz="900" kern="100">
                <a:cs typeface="Times New Roman" panose="02020603050405020304" pitchFamily="18" charset="0"/>
              </a:rPr>
              <a:t>, </a:t>
            </a:r>
            <a:r>
              <a:rPr lang="ko-KR" altLang="en-US" sz="900" kern="100">
                <a:cs typeface="Times New Roman" panose="02020603050405020304" pitchFamily="18" charset="0"/>
              </a:rPr>
              <a:t>혁신이 조화롭게 어우러진 와인을 한 병 한 병에서 경험해보세요</a:t>
            </a:r>
            <a:r>
              <a:rPr lang="en-US" altLang="ko-KR" sz="900" kern="100">
                <a:cs typeface="Times New Roman" panose="02020603050405020304" pitchFamily="18" charset="0"/>
              </a:rPr>
              <a:t>.</a:t>
            </a:r>
            <a:endParaRPr lang="ko-KR" altLang="en-US" sz="900" kern="100">
              <a:cs typeface="Times New Roman" panose="02020603050405020304" pitchFamily="18" charset="0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-1" y="290554"/>
            <a:ext cx="2326512" cy="29938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2438789" y="792218"/>
            <a:ext cx="4427751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b="1" dirty="0" smtClean="0"/>
              <a:t>Castello di </a:t>
            </a:r>
            <a:r>
              <a:rPr lang="en-US" altLang="ko-KR" b="1" dirty="0" err="1" smtClean="0"/>
              <a:t>Gabbiano</a:t>
            </a:r>
            <a:r>
              <a:rPr lang="en-US" altLang="ko-KR" b="1" dirty="0" smtClean="0"/>
              <a:t> </a:t>
            </a:r>
            <a:endParaRPr lang="en-US" altLang="ko-KR" b="1" dirty="0"/>
          </a:p>
          <a:p>
            <a:pPr>
              <a:lnSpc>
                <a:spcPct val="150000"/>
              </a:lnSpc>
              <a:defRPr/>
            </a:pPr>
            <a:r>
              <a:rPr lang="en-US" altLang="ko-KR" b="1" dirty="0" smtClean="0"/>
              <a:t>Chianti </a:t>
            </a:r>
            <a:r>
              <a:rPr lang="en-US" altLang="ko-KR" b="1" dirty="0" err="1" smtClean="0"/>
              <a:t>Classico</a:t>
            </a:r>
            <a:r>
              <a:rPr lang="en-US" altLang="ko-KR" b="1" dirty="0" smtClean="0"/>
              <a:t> </a:t>
            </a:r>
            <a:r>
              <a:rPr lang="en-US" altLang="ko-KR" b="1" dirty="0" err="1" smtClean="0"/>
              <a:t>Riserva</a:t>
            </a:r>
            <a:r>
              <a:rPr lang="en-US" altLang="ko-KR" b="1" dirty="0" smtClean="0"/>
              <a:t> DOCG</a:t>
            </a:r>
            <a:endParaRPr lang="en-US" altLang="ko-KR" b="1" dirty="0"/>
          </a:p>
          <a:p>
            <a:pPr>
              <a:lnSpc>
                <a:spcPct val="150000"/>
              </a:lnSpc>
              <a:defRPr/>
            </a:pPr>
            <a:r>
              <a:rPr lang="ko-KR" altLang="en-US" b="1" dirty="0" err="1"/>
              <a:t>가비아노</a:t>
            </a:r>
            <a:r>
              <a:rPr lang="ko-KR" altLang="en-US" b="1" dirty="0"/>
              <a:t> </a:t>
            </a:r>
            <a:r>
              <a:rPr lang="ko-KR" altLang="en-US" b="1" dirty="0" err="1"/>
              <a:t>끼안티</a:t>
            </a:r>
            <a:r>
              <a:rPr lang="ko-KR" altLang="en-US" b="1" dirty="0"/>
              <a:t> </a:t>
            </a:r>
            <a:r>
              <a:rPr lang="ko-KR" altLang="en-US" b="1" dirty="0" err="1"/>
              <a:t>클라시코</a:t>
            </a:r>
            <a:r>
              <a:rPr lang="ko-KR" altLang="en-US" b="1" dirty="0"/>
              <a:t> </a:t>
            </a:r>
            <a:r>
              <a:rPr lang="ko-KR" altLang="en-US" b="1" dirty="0" err="1" smtClean="0"/>
              <a:t>리제르바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DOCG</a:t>
            </a:r>
            <a:endParaRPr lang="ko-KR" altLang="en-US" b="1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9462" y="1141781"/>
            <a:ext cx="2080440" cy="5951736"/>
          </a:xfrm>
          <a:prstGeom prst="rect">
            <a:avLst/>
          </a:prstGeom>
        </p:spPr>
      </p:pic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964340"/>
              </p:ext>
            </p:extLst>
          </p:nvPr>
        </p:nvGraphicFramePr>
        <p:xfrm>
          <a:off x="4368352" y="2234152"/>
          <a:ext cx="2367581" cy="386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67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2525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+mn-lt"/>
                          <a:ea typeface="Georgia" charset="0"/>
                          <a:cs typeface="Georgia" charset="0"/>
                        </a:rPr>
                        <a:t>WINE</a:t>
                      </a:r>
                      <a:r>
                        <a:rPr lang="en-US" altLang="ko-KR" sz="1100" b="1" baseline="0" dirty="0" smtClean="0">
                          <a:latin typeface="+mn-lt"/>
                          <a:ea typeface="Georgia" charset="0"/>
                          <a:cs typeface="Georgia" charset="0"/>
                        </a:rPr>
                        <a:t> MAKING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산지오베제와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멜롯을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 각각 발효 및 숙성하여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블랜딩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 포도즙의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상태에따라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침용을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 조절하였으며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스틸탱크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프랜치오크에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50%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씩 숙성하며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블랜딩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 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900" dirty="0" smtClean="0"/>
                        <a:t>오크 통</a:t>
                      </a:r>
                      <a:r>
                        <a:rPr lang="en-US" altLang="ko-KR" sz="900" dirty="0" smtClean="0"/>
                        <a:t>(15~30Hl)</a:t>
                      </a:r>
                      <a:r>
                        <a:rPr lang="ko-KR" altLang="en-US" sz="900" dirty="0" smtClean="0"/>
                        <a:t>과 작은 배럴</a:t>
                      </a:r>
                      <a:r>
                        <a:rPr lang="en-US" altLang="ko-KR" sz="900" dirty="0" smtClean="0"/>
                        <a:t>(225L)</a:t>
                      </a:r>
                      <a:r>
                        <a:rPr lang="ko-KR" altLang="en-US" sz="900" dirty="0" smtClean="0"/>
                        <a:t>에서 </a:t>
                      </a:r>
                      <a:r>
                        <a:rPr lang="en-US" altLang="ko-KR" sz="900" dirty="0" smtClean="0"/>
                        <a:t>10</a:t>
                      </a:r>
                      <a:r>
                        <a:rPr lang="ko-KR" altLang="en-US" sz="900" dirty="0" smtClean="0"/>
                        <a:t>개월간 숙성 </a:t>
                      </a:r>
                      <a:r>
                        <a:rPr lang="en-US" altLang="ko-KR" sz="900" dirty="0" smtClean="0"/>
                        <a:t>(10%</a:t>
                      </a:r>
                      <a:r>
                        <a:rPr lang="en-US" altLang="ko-KR" sz="900" baseline="0" dirty="0" smtClean="0"/>
                        <a:t>  </a:t>
                      </a:r>
                      <a:r>
                        <a:rPr lang="ko-KR" altLang="en-US" sz="900" baseline="0" dirty="0" err="1" smtClean="0"/>
                        <a:t>뉴오크</a:t>
                      </a:r>
                      <a:r>
                        <a:rPr lang="en-US" altLang="ko-KR" sz="900" baseline="0" dirty="0" smtClean="0"/>
                        <a:t>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 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037"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+mn-lt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 smtClean="0">
                          <a:latin typeface="+mn-lt"/>
                          <a:ea typeface="Georgia" charset="0"/>
                          <a:cs typeface="Georgia" charset="0"/>
                        </a:rPr>
                        <a:t> NOTE</a:t>
                      </a:r>
                      <a:endParaRPr lang="ko-KR" altLang="en-US" sz="900" dirty="0" smtClean="0">
                        <a:latin typeface="+mn-ea"/>
                        <a:ea typeface="+mn-ea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900" dirty="0" smtClean="0"/>
                        <a:t>깊은 루비 레드 색상을 띠며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smtClean="0"/>
                        <a:t>딸기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smtClean="0"/>
                        <a:t>감귤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smtClean="0"/>
                        <a:t>타바코의 </a:t>
                      </a:r>
                      <a:r>
                        <a:rPr lang="ko-KR" altLang="en-US" sz="900" dirty="0" err="1" smtClean="0"/>
                        <a:t>스모키한</a:t>
                      </a:r>
                      <a:r>
                        <a:rPr lang="ko-KR" altLang="en-US" sz="900" dirty="0" smtClean="0"/>
                        <a:t> 느낌이 있는 붉은 과실 향을 가지고있으며 그 신선한 느낌이 입안에서도 계속되며</a:t>
                      </a:r>
                      <a:r>
                        <a:rPr lang="en-US" altLang="ko-KR" sz="900" dirty="0" smtClean="0"/>
                        <a:t> </a:t>
                      </a:r>
                      <a:r>
                        <a:rPr lang="ko-KR" altLang="en-US" sz="900" dirty="0" smtClean="0"/>
                        <a:t>흙과 향신료의 노트가 더해집니다</a:t>
                      </a:r>
                      <a:r>
                        <a:rPr lang="en-US" altLang="ko-KR" sz="900" dirty="0" smtClean="0"/>
                        <a:t>. </a:t>
                      </a:r>
                      <a:r>
                        <a:rPr lang="ko-KR" altLang="en-US" sz="900" dirty="0" smtClean="0"/>
                        <a:t>와인은 신선한 산도와 좋은 복합성으로 균형 잡힌 </a:t>
                      </a:r>
                      <a:r>
                        <a:rPr lang="ko-KR" altLang="en-US" sz="900" dirty="0" err="1" smtClean="0"/>
                        <a:t>탄닌을</a:t>
                      </a:r>
                      <a:r>
                        <a:rPr lang="ko-KR" altLang="en-US" sz="900" dirty="0" smtClean="0"/>
                        <a:t> 지원하며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smtClean="0"/>
                        <a:t>강렬한 구조와 </a:t>
                      </a:r>
                      <a:r>
                        <a:rPr lang="ko-KR" altLang="en-US" sz="900" dirty="0" err="1" smtClean="0"/>
                        <a:t>바디감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smtClean="0"/>
                        <a:t>많은 균형과 우아함을 가지고 있습니다</a:t>
                      </a:r>
                      <a:r>
                        <a:rPr lang="en-US" altLang="ko-KR" sz="900" dirty="0" smtClean="0"/>
                        <a:t>.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서브 온도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: </a:t>
                      </a:r>
                      <a:r>
                        <a:rPr lang="en-US" altLang="ko-KR" sz="900" dirty="0" smtClean="0"/>
                        <a:t>18°-20°C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추천 음식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: </a:t>
                      </a:r>
                      <a:r>
                        <a:rPr lang="ko-KR" altLang="en-US" sz="900" dirty="0" smtClean="0"/>
                        <a:t>구운 붉은 육류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err="1" smtClean="0"/>
                        <a:t>리치한</a:t>
                      </a:r>
                      <a:r>
                        <a:rPr lang="ko-KR" altLang="en-US" sz="900" dirty="0" smtClean="0"/>
                        <a:t> 소스와 함께한 양고기</a:t>
                      </a:r>
                      <a:r>
                        <a:rPr lang="en-US" altLang="ko-KR" sz="900" dirty="0" smtClean="0"/>
                        <a:t>, </a:t>
                      </a:r>
                      <a:r>
                        <a:rPr lang="ko-KR" altLang="en-US" sz="900" dirty="0" smtClean="0"/>
                        <a:t>숙성 치즈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4316">
                <a:tc>
                  <a:txBody>
                    <a:bodyPr/>
                    <a:lstStyle/>
                    <a:p>
                      <a:pPr algn="just"/>
                      <a:endParaRPr lang="en-US" altLang="ko-KR" sz="1100" dirty="0">
                        <a:latin typeface="+mn-lt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2879494608"/>
                  </a:ext>
                </a:extLst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/>
          </p:nvPr>
        </p:nvGraphicFramePr>
        <p:xfrm>
          <a:off x="346824" y="7718984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132642" y="7790421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989898" y="7790421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1132642" y="8030454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561270" y="8030454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8" name="직사각형 17"/>
          <p:cNvSpPr/>
          <p:nvPr/>
        </p:nvSpPr>
        <p:spPr>
          <a:xfrm>
            <a:off x="1775584" y="8030454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9" name="직사각형 18"/>
          <p:cNvSpPr/>
          <p:nvPr/>
        </p:nvSpPr>
        <p:spPr>
          <a:xfrm>
            <a:off x="1989898" y="8030454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0" name="직사각형 19"/>
          <p:cNvSpPr/>
          <p:nvPr/>
        </p:nvSpPr>
        <p:spPr>
          <a:xfrm>
            <a:off x="1132642" y="8244692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1346956" y="8244692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132642" y="8458929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346956" y="8458929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1561270" y="8458929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5" name="직사각형 24"/>
          <p:cNvSpPr/>
          <p:nvPr/>
        </p:nvSpPr>
        <p:spPr>
          <a:xfrm>
            <a:off x="1561270" y="8244692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1346956" y="7790421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1987476" y="8244692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987476" y="8458928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348409" y="8030454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0" name="직사각형 29"/>
          <p:cNvSpPr/>
          <p:nvPr/>
        </p:nvSpPr>
        <p:spPr>
          <a:xfrm>
            <a:off x="1773162" y="8458928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773162" y="8244692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1773162" y="7792223"/>
            <a:ext cx="144000" cy="468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1561270" y="7786660"/>
            <a:ext cx="144000" cy="468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6" name="그림 35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B16908F2-12CF-48C6-BD23-72F60AABE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550" y="8482328"/>
            <a:ext cx="19494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558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928</TotalTime>
  <Words>255</Words>
  <Application>Microsoft Office PowerPoint</Application>
  <PresentationFormat>화면 슬라이드 쇼(4:3)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맑은 고딕</vt:lpstr>
      <vt:lpstr>Arial</vt:lpstr>
      <vt:lpstr>Calibri</vt:lpstr>
      <vt:lpstr>Calibri Light</vt:lpstr>
      <vt:lpstr>Constantia</vt:lpstr>
      <vt:lpstr>Georgia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이서영 / Robin Rhee</dc:creator>
  <cp:lastModifiedBy>User</cp:lastModifiedBy>
  <cp:revision>368</cp:revision>
  <dcterms:created xsi:type="dcterms:W3CDTF">2023-07-07T01:32:19Z</dcterms:created>
  <dcterms:modified xsi:type="dcterms:W3CDTF">2025-04-21T07:44:52Z</dcterms:modified>
</cp:coreProperties>
</file>