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79" autoAdjust="0"/>
  </p:normalViewPr>
  <p:slideViewPr>
    <p:cSldViewPr>
      <p:cViewPr varScale="1">
        <p:scale>
          <a:sx n="86" d="100"/>
          <a:sy n="86" d="100"/>
        </p:scale>
        <p:origin x="1157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DD2A5-0E1B-4F9F-BF61-72981209235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37F9B-3223-48B4-8AA5-31B6905125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37F9B-3223-48B4-8AA5-31B6905125C6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5778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3581037" cy="1101132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Constantia" charset="0"/>
                <a:cs typeface="Constantia" charset="0"/>
              </a:rPr>
              <a:t>KELLERMEISTER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+mj-ea"/>
                <a:cs typeface="Dotum" charset="-127"/>
              </a:rPr>
              <a:t>Pious Pioneer Shiraz </a:t>
            </a:r>
          </a:p>
          <a:p>
            <a:pPr>
              <a:lnSpc>
                <a:spcPct val="150000"/>
              </a:lnSpc>
            </a:pP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캘러마이스터</a:t>
            </a:r>
            <a:r>
              <a:rPr lang="ko-KR" altLang="en-US" sz="1400" dirty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파이어스</a:t>
            </a:r>
            <a:r>
              <a:rPr lang="ko-KR" altLang="en-US" sz="1400" dirty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파이어니어</a:t>
            </a:r>
            <a:r>
              <a:rPr lang="ko-KR" altLang="en-US" sz="1400" dirty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쉬라즈</a:t>
            </a:r>
            <a:endParaRPr kumimoji="1" lang="ko-KR" altLang="en-US" dirty="0"/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254351"/>
              </p:ext>
            </p:extLst>
          </p:nvPr>
        </p:nvGraphicFramePr>
        <p:xfrm>
          <a:off x="4929190" y="1291455"/>
          <a:ext cx="3848452" cy="56295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513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3191"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 MAKING</a:t>
                      </a:r>
                    </a:p>
                    <a:p>
                      <a:pPr marL="0" marR="0" lvl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900" baseline="0" dirty="0"/>
                        <a:t>30</a:t>
                      </a:r>
                      <a:r>
                        <a:rPr lang="ko-KR" altLang="en-US" sz="900" baseline="0" dirty="0"/>
                        <a:t>개월 프렌치 오크 숙성 </a:t>
                      </a:r>
                      <a:r>
                        <a:rPr lang="en-US" altLang="ko-KR" sz="900" baseline="0" dirty="0"/>
                        <a:t>(20% New)</a:t>
                      </a:r>
                      <a:endParaRPr lang="en-US" altLang="ko-KR" sz="900" b="1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블랙 </a:t>
                      </a:r>
                      <a:r>
                        <a:rPr lang="ko-KR" altLang="en-US" sz="900" baseline="0" dirty="0" err="1"/>
                        <a:t>베리류의</a:t>
                      </a:r>
                      <a:r>
                        <a:rPr lang="ko-KR" altLang="en-US" sz="900" baseline="0" dirty="0"/>
                        <a:t> 향기와 오크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 err="1"/>
                        <a:t>다크</a:t>
                      </a:r>
                      <a:r>
                        <a:rPr lang="ko-KR" altLang="en-US" sz="900" baseline="0" dirty="0"/>
                        <a:t> 초콜릿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후추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말린 허브 향기가 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복합적으로 어우러지며 흙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라벤더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홍차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가죽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담배 뉘앙스도 느껴진다</a:t>
                      </a:r>
                      <a:r>
                        <a:rPr lang="en-US" altLang="ko-KR" sz="900" baseline="0" dirty="0"/>
                        <a:t>.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견고한 구조감의 </a:t>
                      </a:r>
                      <a:r>
                        <a:rPr lang="ko-KR" altLang="en-US" sz="900" baseline="0" dirty="0" err="1"/>
                        <a:t>탄닌은</a:t>
                      </a:r>
                      <a:r>
                        <a:rPr lang="ko-KR" altLang="en-US" sz="900" baseline="0" dirty="0"/>
                        <a:t> 와인에 깊이감을 더해준다</a:t>
                      </a:r>
                      <a:r>
                        <a:rPr lang="en-US" altLang="ko-KR" sz="900" baseline="0" dirty="0"/>
                        <a:t>. 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881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1976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랄프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존스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(Ralph Jones)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에 의해 설립되었다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영국인 아버지와 독일인 어머니를 둔 그는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어머니를 기리기 위해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라는 어머니의 이름을 따라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이름을 지었다고 한다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</a:p>
                    <a:p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오늘날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바로사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밸리의 가장 오래된 부티크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중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하나이며 제임스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할리데이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“5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스타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에 선정되기도 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호주 내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와인 생산자의 단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7%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만 선정된다고 하니 비록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규모는 작을지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언정 그들의 위상은 높기만 하다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2012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랄프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존스가 은퇴할 무렵 마크 피어스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(Mark Pearce)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는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랄프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존스의 제안에 응하여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캘러마이스터의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새로운 주인이 되어 그 명성을 이어 가기로 한다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이후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캘러마이스터의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아이콘 와인인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와일드 위치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쉬라즈가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영국의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IWC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대회에서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“Best Shiraz in the World”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를 수상하면서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새로운 챕터를 꿈꾸게 된다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</a:t>
                      </a: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AWARDS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Halliday Wine Companion –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95 pts</a:t>
                      </a:r>
                    </a:p>
                    <a:p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Vienna International Wine Competition – Gold </a:t>
                      </a:r>
                    </a:p>
                    <a:p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Syrah du Monde – Silver </a:t>
                      </a:r>
                    </a:p>
                    <a:p>
                      <a:endParaRPr lang="en-US" altLang="ko-KR" sz="900" dirty="0">
                        <a:solidFill>
                          <a:srgbClr val="C00000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altLang="ko-KR" sz="900" dirty="0">
                          <a:latin typeface="+mn-ea"/>
                        </a:rPr>
                        <a:t> </a:t>
                      </a:r>
                      <a:endParaRPr lang="en-US" altLang="ko-KR" sz="900" dirty="0">
                        <a:latin typeface="+mn-ea"/>
                        <a:cs typeface="Arial" pitchFamily="34" charset="0"/>
                      </a:endParaRPr>
                    </a:p>
                    <a:p>
                      <a:pPr marL="121217" indent="-121217">
                        <a:buFont typeface="Arial" charset="0"/>
                        <a:buChar char="•"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322">
                <a:tc>
                  <a:txBody>
                    <a:bodyPr/>
                    <a:lstStyle/>
                    <a:p>
                      <a:pPr marL="121217" marR="0" lvl="0" indent="-121217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438402"/>
              </p:ext>
            </p:extLst>
          </p:nvPr>
        </p:nvGraphicFramePr>
        <p:xfrm>
          <a:off x="2432316" y="1476476"/>
          <a:ext cx="2401406" cy="46909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0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Barossa,</a:t>
                      </a:r>
                      <a:r>
                        <a:rPr lang="ko-KR" altLang="en-US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 </a:t>
                      </a: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South Australia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Red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14.5%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4976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100% Shiraz 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28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214414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1000100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214414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428728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C7D9309-367A-4FC8-9742-26B48E9F4B99}"/>
              </a:ext>
            </a:extLst>
          </p:cNvPr>
          <p:cNvSpPr/>
          <p:nvPr/>
        </p:nvSpPr>
        <p:spPr>
          <a:xfrm>
            <a:off x="1865114" y="6352436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F12A2D4-A3FE-4630-B492-1F04BCDAC5F3}"/>
              </a:ext>
            </a:extLst>
          </p:cNvPr>
          <p:cNvSpPr/>
          <p:nvPr/>
        </p:nvSpPr>
        <p:spPr>
          <a:xfrm>
            <a:off x="1869314" y="656960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32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DC36B951-6DBB-4427-9F04-FA56CA4E9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직사각형 32">
            <a:extLst>
              <a:ext uri="{FF2B5EF4-FFF2-40B4-BE49-F238E27FC236}">
                <a16:creationId xmlns:a16="http://schemas.microsoft.com/office/drawing/2014/main" id="{D0213820-5FCD-4ABA-BD16-4F467C99BA10}"/>
              </a:ext>
            </a:extLst>
          </p:cNvPr>
          <p:cNvSpPr/>
          <p:nvPr/>
        </p:nvSpPr>
        <p:spPr>
          <a:xfrm>
            <a:off x="1424528" y="5910626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4D3D11C2-67D4-435D-83FB-2FBF37F90DCE}"/>
              </a:ext>
            </a:extLst>
          </p:cNvPr>
          <p:cNvSpPr/>
          <p:nvPr/>
        </p:nvSpPr>
        <p:spPr>
          <a:xfrm>
            <a:off x="1216566" y="6142038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3F015056-2821-497E-BF4C-D0D9D393411A}"/>
              </a:ext>
            </a:extLst>
          </p:cNvPr>
          <p:cNvSpPr/>
          <p:nvPr/>
        </p:nvSpPr>
        <p:spPr>
          <a:xfrm>
            <a:off x="1634539" y="589731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3" name="그림 2" descr="텍스트, 알코올, 음료, 병이(가) 표시된 사진&#10;&#10;자동 생성된 설명">
            <a:extLst>
              <a:ext uri="{FF2B5EF4-FFF2-40B4-BE49-F238E27FC236}">
                <a16:creationId xmlns:a16="http://schemas.microsoft.com/office/drawing/2014/main" id="{E47EDC04-9A0C-4A13-B861-CA44FCB3C0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01" y="785513"/>
            <a:ext cx="1423226" cy="4680000"/>
          </a:xfrm>
          <a:prstGeom prst="rect">
            <a:avLst/>
          </a:prstGeom>
        </p:spPr>
      </p:pic>
      <p:sp>
        <p:nvSpPr>
          <p:cNvPr id="31" name="직사각형 30">
            <a:extLst>
              <a:ext uri="{FF2B5EF4-FFF2-40B4-BE49-F238E27FC236}">
                <a16:creationId xmlns:a16="http://schemas.microsoft.com/office/drawing/2014/main" id="{ACE7A426-3CC0-4961-BA62-5751219B91CF}"/>
              </a:ext>
            </a:extLst>
          </p:cNvPr>
          <p:cNvSpPr/>
          <p:nvPr/>
        </p:nvSpPr>
        <p:spPr>
          <a:xfrm>
            <a:off x="1420970" y="635243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4049D6AF-0363-4414-BD63-B344388F770D}"/>
              </a:ext>
            </a:extLst>
          </p:cNvPr>
          <p:cNvSpPr/>
          <p:nvPr/>
        </p:nvSpPr>
        <p:spPr>
          <a:xfrm>
            <a:off x="1649021" y="656539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15B55A2-09E7-499E-8FD9-E85701E53701}"/>
              </a:ext>
            </a:extLst>
          </p:cNvPr>
          <p:cNvSpPr/>
          <p:nvPr/>
        </p:nvSpPr>
        <p:spPr>
          <a:xfrm>
            <a:off x="1642726" y="635243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847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1812</TotalTime>
  <Words>221</Words>
  <Application>Microsoft Office PowerPoint</Application>
  <PresentationFormat>화면 슬라이드 쇼(4:3)</PresentationFormat>
  <Paragraphs>44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맑은 고딕</vt:lpstr>
      <vt:lpstr>Arial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Jimmy Kim</cp:lastModifiedBy>
  <cp:revision>60</cp:revision>
  <dcterms:created xsi:type="dcterms:W3CDTF">2019-03-22T07:50:06Z</dcterms:created>
  <dcterms:modified xsi:type="dcterms:W3CDTF">2021-11-01T08:28:31Z</dcterms:modified>
</cp:coreProperties>
</file>