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18" r:id="rId2"/>
  </p:sldIdLst>
  <p:sldSz cx="6858000" cy="9144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576" autoAdjust="0"/>
    <p:restoredTop sz="95366" autoAdjust="0"/>
  </p:normalViewPr>
  <p:slideViewPr>
    <p:cSldViewPr snapToGrid="0">
      <p:cViewPr varScale="1">
        <p:scale>
          <a:sx n="66" d="100"/>
          <a:sy n="66" d="100"/>
        </p:scale>
        <p:origin x="2774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2CD45-B8D0-42D5-8216-472255F4A7BD}" type="datetimeFigureOut">
              <a:rPr lang="ko-KR" altLang="en-US" smtClean="0"/>
              <a:t>2025-04-21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B5463-0815-408F-A933-F063F5C6D7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725896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2CD45-B8D0-42D5-8216-472255F4A7BD}" type="datetimeFigureOut">
              <a:rPr lang="ko-KR" altLang="en-US" smtClean="0"/>
              <a:t>2025-04-21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B5463-0815-408F-A933-F063F5C6D7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994050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2CD45-B8D0-42D5-8216-472255F4A7BD}" type="datetimeFigureOut">
              <a:rPr lang="ko-KR" altLang="en-US" smtClean="0"/>
              <a:t>2025-04-21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B5463-0815-408F-A933-F063F5C6D7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761395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2CD45-B8D0-42D5-8216-472255F4A7BD}" type="datetimeFigureOut">
              <a:rPr lang="ko-KR" altLang="en-US" smtClean="0"/>
              <a:t>2025-04-21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B5463-0815-408F-A933-F063F5C6D7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5826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2CD45-B8D0-42D5-8216-472255F4A7BD}" type="datetimeFigureOut">
              <a:rPr lang="ko-KR" altLang="en-US" smtClean="0"/>
              <a:t>2025-04-21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B5463-0815-408F-A933-F063F5C6D7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477902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2CD45-B8D0-42D5-8216-472255F4A7BD}" type="datetimeFigureOut">
              <a:rPr lang="ko-KR" altLang="en-US" smtClean="0"/>
              <a:t>2025-04-21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B5463-0815-408F-A933-F063F5C6D7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031356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2CD45-B8D0-42D5-8216-472255F4A7BD}" type="datetimeFigureOut">
              <a:rPr lang="ko-KR" altLang="en-US" smtClean="0"/>
              <a:t>2025-04-21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B5463-0815-408F-A933-F063F5C6D7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108963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2CD45-B8D0-42D5-8216-472255F4A7BD}" type="datetimeFigureOut">
              <a:rPr lang="ko-KR" altLang="en-US" smtClean="0"/>
              <a:t>2025-04-21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B5463-0815-408F-A933-F063F5C6D7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12835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2CD45-B8D0-42D5-8216-472255F4A7BD}" type="datetimeFigureOut">
              <a:rPr lang="ko-KR" altLang="en-US" smtClean="0"/>
              <a:t>2025-04-21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B5463-0815-408F-A933-F063F5C6D7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852338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2CD45-B8D0-42D5-8216-472255F4A7BD}" type="datetimeFigureOut">
              <a:rPr lang="ko-KR" altLang="en-US" smtClean="0"/>
              <a:t>2025-04-21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B5463-0815-408F-A933-F063F5C6D7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600797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2CD45-B8D0-42D5-8216-472255F4A7BD}" type="datetimeFigureOut">
              <a:rPr lang="ko-KR" altLang="en-US" smtClean="0"/>
              <a:t>2025-04-21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B5463-0815-408F-A933-F063F5C6D7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5239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D2CD45-B8D0-42D5-8216-472255F4A7BD}" type="datetimeFigureOut">
              <a:rPr lang="ko-KR" altLang="en-US" smtClean="0"/>
              <a:t>2025-04-21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0B5463-0815-408F-A933-F063F5C6D7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74453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8" name="표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4166472"/>
              </p:ext>
            </p:extLst>
          </p:nvPr>
        </p:nvGraphicFramePr>
        <p:xfrm>
          <a:off x="2459206" y="2234152"/>
          <a:ext cx="2812705" cy="517771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127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4245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b="1" smtClean="0">
                          <a:latin typeface="+mn-lt"/>
                          <a:ea typeface="Georgia" charset="0"/>
                          <a:cs typeface="Georgia" charset="0"/>
                        </a:rPr>
                        <a:t>REGION</a:t>
                      </a:r>
                    </a:p>
                    <a:p>
                      <a:pPr latinLnBrk="1"/>
                      <a:r>
                        <a:rPr lang="en-US" altLang="ko-KR" sz="1100" b="1" kern="1200" baseline="0" smtClean="0">
                          <a:solidFill>
                            <a:schemeClr val="tx1"/>
                          </a:solidFill>
                          <a:latin typeface="+mn-lt"/>
                          <a:ea typeface="Constantia" charset="0"/>
                          <a:cs typeface="Constantia" charset="0"/>
                        </a:rPr>
                        <a:t>Chianti, Toscana</a:t>
                      </a:r>
                      <a:r>
                        <a:rPr lang="en-US" altLang="ko-KR" sz="1100" kern="1200" baseline="0" smtClean="0">
                          <a:solidFill>
                            <a:schemeClr val="tx1"/>
                          </a:solidFill>
                          <a:latin typeface="+mn-lt"/>
                          <a:ea typeface="Constantia" charset="0"/>
                          <a:cs typeface="Constantia" charset="0"/>
                        </a:rPr>
                        <a:t>, Italy</a:t>
                      </a:r>
                    </a:p>
                    <a:p>
                      <a:pPr marL="0" marR="0" lvl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altLang="ko-KR" sz="1100" kern="1200" baseline="0" smtClean="0">
                        <a:solidFill>
                          <a:schemeClr val="tx1"/>
                        </a:solidFill>
                        <a:latin typeface="+mn-lt"/>
                        <a:ea typeface="Constantia" charset="0"/>
                        <a:cs typeface="Constant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45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b="1" smtClean="0">
                          <a:latin typeface="+mn-lt"/>
                          <a:ea typeface="Georgia" charset="0"/>
                          <a:cs typeface="Georgia" charset="0"/>
                        </a:rPr>
                        <a:t>TYPE</a:t>
                      </a:r>
                    </a:p>
                    <a:p>
                      <a:pPr latinLnBrk="1"/>
                      <a:r>
                        <a:rPr lang="en-US" altLang="ko-KR" sz="1100" b="0" smtClean="0">
                          <a:latin typeface="+mn-lt"/>
                          <a:ea typeface="Georgia" charset="0"/>
                          <a:cs typeface="Georgia" charset="0"/>
                        </a:rPr>
                        <a:t>Red</a:t>
                      </a:r>
                    </a:p>
                    <a:p>
                      <a:pPr latinLnBrk="1"/>
                      <a:endParaRPr lang="en-US" altLang="ko-KR" sz="1100" b="0" smtClean="0">
                        <a:latin typeface="+mn-lt"/>
                        <a:ea typeface="Georgia" charset="0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6215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b="1" smtClean="0">
                          <a:latin typeface="+mn-lt"/>
                          <a:ea typeface="Georgia" charset="0"/>
                          <a:cs typeface="Georgia" charset="0"/>
                        </a:rPr>
                        <a:t>ALCOHOL</a:t>
                      </a:r>
                    </a:p>
                    <a:p>
                      <a:pPr latinLnBrk="1"/>
                      <a:r>
                        <a:rPr lang="en-US" altLang="ko-KR" sz="1100" b="0" smtClean="0">
                          <a:latin typeface="+mn-lt"/>
                          <a:ea typeface="Georgia" charset="0"/>
                          <a:cs typeface="Georgia" charset="0"/>
                        </a:rPr>
                        <a:t>13.5% </a:t>
                      </a:r>
                    </a:p>
                    <a:p>
                      <a:pPr latinLnBrk="1"/>
                      <a:endParaRPr lang="en-US" altLang="ko-KR" sz="1100" b="0" smtClean="0">
                        <a:latin typeface="+mn-lt"/>
                        <a:ea typeface="Georgia" charset="0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245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b="1" smtClean="0">
                          <a:latin typeface="+mn-lt"/>
                          <a:ea typeface="Georgia" charset="0"/>
                          <a:cs typeface="Georgia" charset="0"/>
                        </a:rPr>
                        <a:t>VARIETY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fr-FR" altLang="ko-KR" sz="1100" kern="1200" smtClean="0">
                          <a:solidFill>
                            <a:schemeClr val="tx1"/>
                          </a:solidFill>
                          <a:latin typeface="+mn-lt"/>
                          <a:ea typeface="Constantia" charset="0"/>
                          <a:cs typeface="Constantia" charset="0"/>
                        </a:rPr>
                        <a:t>90% Sangiovese</a:t>
                      </a:r>
                      <a:r>
                        <a:rPr lang="fr-FR" altLang="ko-KR" sz="1100" kern="1200" baseline="0" smtClean="0">
                          <a:solidFill>
                            <a:schemeClr val="tx1"/>
                          </a:solidFill>
                          <a:latin typeface="+mn-lt"/>
                          <a:ea typeface="Constantia" charset="0"/>
                          <a:cs typeface="Constantia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fr-FR" altLang="ko-KR" sz="1100" kern="1200" baseline="0" smtClean="0">
                          <a:solidFill>
                            <a:schemeClr val="tx1"/>
                          </a:solidFill>
                          <a:latin typeface="+mn-lt"/>
                          <a:ea typeface="Constantia" charset="0"/>
                          <a:cs typeface="Constantia" charset="0"/>
                        </a:rPr>
                        <a:t>5% Merlot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fr-FR" altLang="ko-KR" sz="1100" b="0" kern="1200" baseline="0" smtClean="0">
                          <a:solidFill>
                            <a:schemeClr val="tx1"/>
                          </a:solidFill>
                          <a:latin typeface="+mn-lt"/>
                          <a:ea typeface="Constantia" charset="0"/>
                          <a:cs typeface="Constantia" charset="0"/>
                        </a:rPr>
                        <a:t>5% indigenous red grapes</a:t>
                      </a:r>
                      <a:endParaRPr lang="en-US" altLang="ko-KR" sz="1100" b="0" smtClean="0">
                        <a:latin typeface="+mn-lt"/>
                        <a:ea typeface="Constantia" charset="0"/>
                        <a:cs typeface="Constant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6989">
                <a:tc>
                  <a:txBody>
                    <a:bodyPr/>
                    <a:lstStyle/>
                    <a:p>
                      <a:pPr latinLnBrk="1"/>
                      <a:r>
                        <a:rPr lang="it-IT" altLang="ko-KR" sz="1100" b="1" kern="1200" smtClean="0">
                          <a:solidFill>
                            <a:schemeClr val="tx1"/>
                          </a:solidFill>
                          <a:latin typeface="+mn-lt"/>
                          <a:ea typeface="Constantia" charset="0"/>
                          <a:cs typeface="Constantia" charset="0"/>
                        </a:rPr>
                        <a:t>AWARD</a:t>
                      </a:r>
                    </a:p>
                    <a:p>
                      <a:pPr latinLnBrk="1"/>
                      <a:r>
                        <a:rPr lang="it-IT" altLang="ko-KR" sz="1100" kern="1200" smtClean="0">
                          <a:solidFill>
                            <a:schemeClr val="tx1"/>
                          </a:solidFill>
                          <a:latin typeface="+mn-lt"/>
                          <a:ea typeface="Constantia" charset="0"/>
                          <a:cs typeface="Constantia" charset="0"/>
                        </a:rPr>
                        <a:t>James</a:t>
                      </a:r>
                      <a:r>
                        <a:rPr lang="it-IT" altLang="ko-KR" sz="1100" kern="1200" baseline="0" smtClean="0">
                          <a:solidFill>
                            <a:schemeClr val="tx1"/>
                          </a:solidFill>
                          <a:latin typeface="+mn-lt"/>
                          <a:ea typeface="Constantia" charset="0"/>
                          <a:cs typeface="Constantia" charset="0"/>
                        </a:rPr>
                        <a:t> Suckling 92</a:t>
                      </a:r>
                    </a:p>
                    <a:p>
                      <a:pPr latinLnBrk="1"/>
                      <a:r>
                        <a:rPr lang="it-IT" altLang="ko-KR" sz="1100" kern="1200" baseline="0" smtClean="0">
                          <a:solidFill>
                            <a:schemeClr val="tx1"/>
                          </a:solidFill>
                          <a:latin typeface="+mn-lt"/>
                          <a:ea typeface="Constantia" charset="0"/>
                          <a:cs typeface="Constantia" charset="0"/>
                        </a:rPr>
                        <a:t>Wine Enthousiast 90 Best buy</a:t>
                      </a:r>
                    </a:p>
                    <a:p>
                      <a:pPr latinLnBrk="1"/>
                      <a:r>
                        <a:rPr lang="it-IT" altLang="ko-KR" sz="1100" kern="1200" baseline="0" smtClean="0">
                          <a:solidFill>
                            <a:schemeClr val="tx1"/>
                          </a:solidFill>
                          <a:latin typeface="+mn-lt"/>
                          <a:ea typeface="Constantia" charset="0"/>
                          <a:cs typeface="Constantia" charset="0"/>
                        </a:rPr>
                        <a:t>Wines Critic 93</a:t>
                      </a:r>
                    </a:p>
                    <a:p>
                      <a:pPr latinLnBrk="1"/>
                      <a:r>
                        <a:rPr lang="it-IT" altLang="ko-KR" sz="1100" kern="1200" baseline="0" smtClean="0">
                          <a:solidFill>
                            <a:schemeClr val="tx1"/>
                          </a:solidFill>
                          <a:latin typeface="+mn-lt"/>
                          <a:ea typeface="Constantia" charset="0"/>
                          <a:cs typeface="Constantia" charset="0"/>
                        </a:rPr>
                        <a:t>Luca Maroni 90</a:t>
                      </a:r>
                    </a:p>
                    <a:p>
                      <a:pPr latinLnBrk="1"/>
                      <a:r>
                        <a:rPr lang="it-IT" altLang="ko-KR" sz="1100" kern="1200" baseline="0" smtClean="0">
                          <a:solidFill>
                            <a:schemeClr val="tx1"/>
                          </a:solidFill>
                          <a:latin typeface="+mn-lt"/>
                          <a:ea typeface="Constantia" charset="0"/>
                          <a:cs typeface="Constantia" charset="0"/>
                        </a:rPr>
                        <a:t>Club oenologique 93</a:t>
                      </a: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77877">
                <a:tc>
                  <a:txBody>
                    <a:bodyPr/>
                    <a:lstStyle/>
                    <a:p>
                      <a:pPr latinLnBrk="1"/>
                      <a:endParaRPr lang="en-US" altLang="ko-KR" sz="1100" b="0" i="0" dirty="0" smtClean="0">
                        <a:latin typeface="+mn-lt"/>
                        <a:ea typeface="Georgia" charset="0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93738963"/>
                  </a:ext>
                </a:extLst>
              </a:tr>
            </a:tbl>
          </a:graphicData>
        </a:graphic>
      </p:graphicFrame>
      <p:sp>
        <p:nvSpPr>
          <p:cNvPr id="9" name="직사각형 8"/>
          <p:cNvSpPr/>
          <p:nvPr/>
        </p:nvSpPr>
        <p:spPr>
          <a:xfrm>
            <a:off x="0" y="290552"/>
            <a:ext cx="6858000" cy="299383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2459206" y="6816257"/>
            <a:ext cx="4033034" cy="1677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/>
            <a:r>
              <a:rPr lang="en-US" altLang="ko-KR" sz="1100" b="1" dirty="0" smtClean="0">
                <a:ea typeface="Constantia" charset="0"/>
                <a:cs typeface="Constantia" charset="0"/>
              </a:rPr>
              <a:t>COMMENT</a:t>
            </a:r>
          </a:p>
          <a:p>
            <a:pPr fontAlgn="t"/>
            <a:endParaRPr lang="en-US" altLang="ko-KR" sz="1100" b="1" dirty="0" smtClean="0">
              <a:ea typeface="Constantia" charset="0"/>
              <a:cs typeface="Constantia" charset="0"/>
            </a:endParaRPr>
          </a:p>
          <a:p>
            <a:pPr fontAlgn="t"/>
            <a:r>
              <a:rPr lang="ko-KR" altLang="en-US" sz="900" kern="100" dirty="0" err="1">
                <a:cs typeface="Times New Roman" panose="02020603050405020304" pitchFamily="18" charset="0"/>
              </a:rPr>
              <a:t>토스카나의</a:t>
            </a:r>
            <a:r>
              <a:rPr lang="ko-KR" altLang="en-US" sz="900" kern="100" dirty="0">
                <a:cs typeface="Times New Roman" panose="02020603050405020304" pitchFamily="18" charset="0"/>
              </a:rPr>
              <a:t> 심장부에 자리 잡은 이 역사적인 </a:t>
            </a:r>
            <a:r>
              <a:rPr lang="ko-KR" altLang="en-US" sz="900" kern="100" dirty="0" err="1">
                <a:cs typeface="Times New Roman" panose="02020603050405020304" pitchFamily="18" charset="0"/>
              </a:rPr>
              <a:t>와이너리는</a:t>
            </a:r>
            <a:r>
              <a:rPr lang="ko-KR" altLang="en-US" sz="900" kern="100" dirty="0">
                <a:cs typeface="Times New Roman" panose="02020603050405020304" pitchFamily="18" charset="0"/>
              </a:rPr>
              <a:t> 기원 </a:t>
            </a:r>
            <a:r>
              <a:rPr lang="en-US" altLang="ko-KR" sz="900" kern="100" dirty="0">
                <a:cs typeface="Times New Roman" panose="02020603050405020304" pitchFamily="18" charset="0"/>
              </a:rPr>
              <a:t>1124</a:t>
            </a:r>
            <a:r>
              <a:rPr lang="ko-KR" altLang="en-US" sz="900" kern="100" dirty="0">
                <a:cs typeface="Times New Roman" panose="02020603050405020304" pitchFamily="18" charset="0"/>
              </a:rPr>
              <a:t>년으로 거슬러 올라가는 유구한 전통을 자랑하며</a:t>
            </a:r>
            <a:r>
              <a:rPr lang="en-US" altLang="ko-KR" sz="900" kern="100" dirty="0">
                <a:cs typeface="Times New Roman" panose="02020603050405020304" pitchFamily="18" charset="0"/>
              </a:rPr>
              <a:t>, 14</a:t>
            </a:r>
            <a:r>
              <a:rPr lang="ko-KR" altLang="en-US" sz="900" kern="100" dirty="0">
                <a:cs typeface="Times New Roman" panose="02020603050405020304" pitchFamily="18" charset="0"/>
              </a:rPr>
              <a:t>세기부터 와인 생산의 역사를 이어오고 있습니다</a:t>
            </a:r>
            <a:r>
              <a:rPr lang="en-US" altLang="ko-KR" sz="900" kern="100" dirty="0">
                <a:cs typeface="Times New Roman" panose="02020603050405020304" pitchFamily="18" charset="0"/>
              </a:rPr>
              <a:t>. </a:t>
            </a:r>
            <a:r>
              <a:rPr lang="ko-KR" altLang="en-US" sz="900" kern="100" dirty="0">
                <a:cs typeface="Times New Roman" panose="02020603050405020304" pitchFamily="18" charset="0"/>
              </a:rPr>
              <a:t>한때 명문 </a:t>
            </a:r>
            <a:r>
              <a:rPr lang="ko-KR" altLang="en-US" sz="900" kern="100" dirty="0" err="1">
                <a:cs typeface="Times New Roman" panose="02020603050405020304" pitchFamily="18" charset="0"/>
              </a:rPr>
              <a:t>바르디</a:t>
            </a:r>
            <a:r>
              <a:rPr lang="en-US" altLang="ko-KR" sz="900" kern="100" dirty="0">
                <a:cs typeface="Times New Roman" panose="02020603050405020304" pitchFamily="18" charset="0"/>
              </a:rPr>
              <a:t>(</a:t>
            </a:r>
            <a:r>
              <a:rPr lang="en-US" altLang="ko-KR" sz="900" kern="100" dirty="0" err="1">
                <a:cs typeface="Times New Roman" panose="02020603050405020304" pitchFamily="18" charset="0"/>
              </a:rPr>
              <a:t>Bardi</a:t>
            </a:r>
            <a:r>
              <a:rPr lang="en-US" altLang="ko-KR" sz="900" kern="100" dirty="0">
                <a:cs typeface="Times New Roman" panose="02020603050405020304" pitchFamily="18" charset="0"/>
              </a:rPr>
              <a:t>)</a:t>
            </a:r>
            <a:r>
              <a:rPr lang="ko-KR" altLang="en-US" sz="900" kern="100" dirty="0">
                <a:cs typeface="Times New Roman" panose="02020603050405020304" pitchFamily="18" charset="0"/>
              </a:rPr>
              <a:t>와 </a:t>
            </a:r>
            <a:r>
              <a:rPr lang="ko-KR" altLang="en-US" sz="900" kern="100" dirty="0" err="1">
                <a:cs typeface="Times New Roman" panose="02020603050405020304" pitchFamily="18" charset="0"/>
              </a:rPr>
              <a:t>소데리니</a:t>
            </a:r>
            <a:r>
              <a:rPr lang="en-US" altLang="ko-KR" sz="900" kern="100" dirty="0">
                <a:cs typeface="Times New Roman" panose="02020603050405020304" pitchFamily="18" charset="0"/>
              </a:rPr>
              <a:t>(</a:t>
            </a:r>
            <a:r>
              <a:rPr lang="en-US" altLang="ko-KR" sz="900" kern="100" dirty="0" err="1">
                <a:cs typeface="Times New Roman" panose="02020603050405020304" pitchFamily="18" charset="0"/>
              </a:rPr>
              <a:t>Soderini</a:t>
            </a:r>
            <a:r>
              <a:rPr lang="en-US" altLang="ko-KR" sz="900" kern="100" dirty="0">
                <a:cs typeface="Times New Roman" panose="02020603050405020304" pitchFamily="18" charset="0"/>
              </a:rPr>
              <a:t>) </a:t>
            </a:r>
            <a:r>
              <a:rPr lang="ko-KR" altLang="en-US" sz="900" kern="100" dirty="0">
                <a:cs typeface="Times New Roman" panose="02020603050405020304" pitchFamily="18" charset="0"/>
              </a:rPr>
              <a:t>가문이 소유했던 이곳은 프랑스 건축 양식과 중세 요새를 본떠 지어진 성을 자랑합니다</a:t>
            </a:r>
            <a:r>
              <a:rPr lang="en-US" altLang="ko-KR" sz="900" kern="100" dirty="0">
                <a:cs typeface="Times New Roman" panose="02020603050405020304" pitchFamily="18" charset="0"/>
              </a:rPr>
              <a:t>. </a:t>
            </a:r>
            <a:r>
              <a:rPr lang="ko-KR" altLang="en-US" sz="900" kern="100" dirty="0">
                <a:cs typeface="Times New Roman" panose="02020603050405020304" pitchFamily="18" charset="0"/>
              </a:rPr>
              <a:t>진흙과 석회질이 풍부한 토양에서 자라는 성의 포도밭은 전통과 현대의 혁신을 결합하는 이들의 품질에 대한 헌신을 반영합니다</a:t>
            </a:r>
            <a:r>
              <a:rPr lang="en-US" altLang="ko-KR" sz="900" kern="100" dirty="0">
                <a:cs typeface="Times New Roman" panose="02020603050405020304" pitchFamily="18" charset="0"/>
              </a:rPr>
              <a:t>. </a:t>
            </a:r>
            <a:r>
              <a:rPr lang="ko-KR" altLang="en-US" sz="900" kern="100" dirty="0">
                <a:cs typeface="Times New Roman" panose="02020603050405020304" pitchFamily="18" charset="0"/>
              </a:rPr>
              <a:t>모든 포도는 정밀하게 관리되어 고르게 익으며</a:t>
            </a:r>
            <a:r>
              <a:rPr lang="en-US" altLang="ko-KR" sz="900" kern="100" dirty="0">
                <a:cs typeface="Times New Roman" panose="02020603050405020304" pitchFamily="18" charset="0"/>
              </a:rPr>
              <a:t>, </a:t>
            </a:r>
            <a:r>
              <a:rPr lang="ko-KR" altLang="en-US" sz="900" kern="100" dirty="0">
                <a:cs typeface="Times New Roman" panose="02020603050405020304" pitchFamily="18" charset="0"/>
              </a:rPr>
              <a:t>뛰어난 와인을 만들어냅니다</a:t>
            </a:r>
            <a:r>
              <a:rPr lang="en-US" altLang="ko-KR" sz="900" kern="100" dirty="0">
                <a:cs typeface="Times New Roman" panose="02020603050405020304" pitchFamily="18" charset="0"/>
              </a:rPr>
              <a:t>. </a:t>
            </a:r>
            <a:r>
              <a:rPr lang="ko-KR" altLang="en-US" sz="900" kern="100" dirty="0">
                <a:cs typeface="Times New Roman" panose="02020603050405020304" pitchFamily="18" charset="0"/>
              </a:rPr>
              <a:t>정교하게 복원된 고대 아치형 지하 저장고에서는 와인이 완벽하게 숙성됩니다</a:t>
            </a:r>
            <a:r>
              <a:rPr lang="en-US" altLang="ko-KR" sz="900" kern="100" dirty="0">
                <a:cs typeface="Times New Roman" panose="02020603050405020304" pitchFamily="18" charset="0"/>
              </a:rPr>
              <a:t>. </a:t>
            </a:r>
            <a:r>
              <a:rPr lang="ko-KR" altLang="en-US" sz="900" kern="100" dirty="0">
                <a:cs typeface="Times New Roman" panose="02020603050405020304" pitchFamily="18" charset="0"/>
              </a:rPr>
              <a:t>역사와 전통</a:t>
            </a:r>
            <a:r>
              <a:rPr lang="en-US" altLang="ko-KR" sz="900" kern="100" dirty="0">
                <a:cs typeface="Times New Roman" panose="02020603050405020304" pitchFamily="18" charset="0"/>
              </a:rPr>
              <a:t>, </a:t>
            </a:r>
            <a:r>
              <a:rPr lang="ko-KR" altLang="en-US" sz="900" kern="100" dirty="0">
                <a:cs typeface="Times New Roman" panose="02020603050405020304" pitchFamily="18" charset="0"/>
              </a:rPr>
              <a:t>혁신이 조화롭게 어우러진 와인을 한 병 한 병에서 경험해보세요</a:t>
            </a:r>
            <a:r>
              <a:rPr lang="en-US" altLang="ko-KR" sz="900" kern="100" dirty="0">
                <a:cs typeface="Times New Roman" panose="02020603050405020304" pitchFamily="18" charset="0"/>
              </a:rPr>
              <a:t>.</a:t>
            </a:r>
            <a:endParaRPr lang="ko-KR" altLang="en-US" sz="900" kern="100" dirty="0">
              <a:cs typeface="Times New Roman" panose="02020603050405020304" pitchFamily="18" charset="0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-1" y="290554"/>
            <a:ext cx="2326512" cy="299382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TextBox 32"/>
          <p:cNvSpPr txBox="1"/>
          <p:nvPr/>
        </p:nvSpPr>
        <p:spPr>
          <a:xfrm>
            <a:off x="2438789" y="792218"/>
            <a:ext cx="3451522" cy="13388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ko-KR" b="1" smtClean="0"/>
              <a:t>Castello di Gabbiano </a:t>
            </a:r>
            <a:endParaRPr lang="en-US" altLang="ko-KR" b="1"/>
          </a:p>
          <a:p>
            <a:pPr>
              <a:lnSpc>
                <a:spcPct val="150000"/>
              </a:lnSpc>
              <a:defRPr/>
            </a:pPr>
            <a:r>
              <a:rPr lang="en-US" altLang="ko-KR" b="1" smtClean="0"/>
              <a:t>Chianti Classico DOCG</a:t>
            </a:r>
            <a:endParaRPr lang="en-US" altLang="ko-KR" b="1"/>
          </a:p>
          <a:p>
            <a:pPr>
              <a:lnSpc>
                <a:spcPct val="150000"/>
              </a:lnSpc>
              <a:defRPr/>
            </a:pPr>
            <a:r>
              <a:rPr lang="ko-KR" altLang="en-US" b="1"/>
              <a:t>가비아노 </a:t>
            </a:r>
            <a:r>
              <a:rPr lang="ko-KR" altLang="en-US" b="1" smtClean="0"/>
              <a:t>끼안티 클라시코 </a:t>
            </a:r>
            <a:r>
              <a:rPr lang="en-US" altLang="ko-KR" b="1" smtClean="0"/>
              <a:t>DOCG</a:t>
            </a:r>
            <a:endParaRPr lang="ko-KR" altLang="en-US" b="1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33" b="100000" l="3901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7485" y="1211643"/>
            <a:ext cx="2149026" cy="5730737"/>
          </a:xfrm>
          <a:prstGeom prst="rect">
            <a:avLst/>
          </a:prstGeom>
        </p:spPr>
      </p:pic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2798367"/>
              </p:ext>
            </p:extLst>
          </p:nvPr>
        </p:nvGraphicFramePr>
        <p:xfrm>
          <a:off x="4368352" y="2234152"/>
          <a:ext cx="2367581" cy="46915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675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25252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 smtClean="0">
                          <a:latin typeface="+mn-lt"/>
                          <a:ea typeface="Georgia" charset="0"/>
                          <a:cs typeface="Georgia" charset="0"/>
                        </a:rPr>
                        <a:t>WINE</a:t>
                      </a:r>
                      <a:r>
                        <a:rPr lang="en-US" altLang="ko-KR" sz="1100" b="1" baseline="0" dirty="0" smtClean="0">
                          <a:latin typeface="+mn-lt"/>
                          <a:ea typeface="Georgia" charset="0"/>
                          <a:cs typeface="Georgia" charset="0"/>
                        </a:rPr>
                        <a:t> MAKING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o-KR" altLang="en-US" sz="900" dirty="0" smtClean="0"/>
                        <a:t>수확 직후</a:t>
                      </a:r>
                      <a:r>
                        <a:rPr lang="en-US" altLang="ko-KR" sz="900" dirty="0" smtClean="0"/>
                        <a:t>, </a:t>
                      </a:r>
                      <a:r>
                        <a:rPr lang="ko-KR" altLang="en-US" sz="900" dirty="0" smtClean="0"/>
                        <a:t>최대한의 색상과 풍미를 추출하기 위해 저온으로 </a:t>
                      </a:r>
                      <a:r>
                        <a:rPr lang="en-US" altLang="ko-KR" sz="900" dirty="0" smtClean="0"/>
                        <a:t>15</a:t>
                      </a:r>
                      <a:r>
                        <a:rPr lang="ko-KR" altLang="en-US" sz="900" dirty="0" smtClean="0"/>
                        <a:t>일동안 </a:t>
                      </a:r>
                      <a:r>
                        <a:rPr lang="ko-KR" altLang="en-US" sz="900" dirty="0" err="1" smtClean="0"/>
                        <a:t>껍질과함께</a:t>
                      </a:r>
                      <a:r>
                        <a:rPr lang="ko-KR" altLang="en-US" sz="900" dirty="0" smtClean="0"/>
                        <a:t> </a:t>
                      </a:r>
                      <a:r>
                        <a:rPr lang="ko-KR" altLang="en-US" sz="900" dirty="0" err="1" smtClean="0"/>
                        <a:t>침용</a:t>
                      </a:r>
                      <a:r>
                        <a:rPr lang="ko-KR" altLang="en-US" sz="900" baseline="0" dirty="0" smtClean="0"/>
                        <a:t> 과정을 거쳤으며 이 후 자연적인 </a:t>
                      </a:r>
                      <a:r>
                        <a:rPr lang="ko-KR" altLang="en-US" sz="900" baseline="0" dirty="0" err="1" smtClean="0"/>
                        <a:t>젖산발효로</a:t>
                      </a:r>
                      <a:r>
                        <a:rPr lang="ko-KR" altLang="en-US" sz="900" baseline="0" dirty="0" smtClean="0"/>
                        <a:t> 와인의 산도와 신선도를 유지</a:t>
                      </a:r>
                      <a:r>
                        <a:rPr lang="en-US" altLang="ko-KR" sz="900" baseline="0" dirty="0" smtClean="0"/>
                        <a:t>, </a:t>
                      </a:r>
                      <a:r>
                        <a:rPr lang="ko-KR" altLang="en-US" sz="900" baseline="0" dirty="0" smtClean="0"/>
                        <a:t>양조하였습니다</a:t>
                      </a:r>
                      <a:r>
                        <a:rPr lang="en-US" altLang="ko-KR" sz="900" baseline="0" dirty="0" smtClean="0"/>
                        <a:t>.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900" baseline="0" dirty="0" smtClean="0"/>
                        <a:t>60%</a:t>
                      </a:r>
                      <a:r>
                        <a:rPr lang="ko-KR" altLang="en-US" sz="900" baseline="0" dirty="0" smtClean="0"/>
                        <a:t>는 </a:t>
                      </a:r>
                      <a:r>
                        <a:rPr lang="ko-KR" altLang="en-US" sz="900" baseline="0" dirty="0" err="1" smtClean="0"/>
                        <a:t>프렌치</a:t>
                      </a:r>
                      <a:r>
                        <a:rPr lang="ko-KR" altLang="en-US" sz="900" baseline="0" dirty="0" smtClean="0"/>
                        <a:t> 오크 </a:t>
                      </a:r>
                      <a:r>
                        <a:rPr lang="ko-KR" altLang="en-US" sz="900" baseline="0" dirty="0" err="1" smtClean="0"/>
                        <a:t>베럴에서</a:t>
                      </a:r>
                      <a:r>
                        <a:rPr lang="ko-KR" altLang="en-US" sz="900" baseline="0" dirty="0" smtClean="0"/>
                        <a:t> 숙성 </a:t>
                      </a:r>
                      <a:r>
                        <a:rPr lang="en-US" altLang="ko-KR" sz="900" baseline="0" dirty="0" smtClean="0"/>
                        <a:t>20% </a:t>
                      </a:r>
                      <a:r>
                        <a:rPr lang="ko-KR" altLang="en-US" sz="900" baseline="0" dirty="0" smtClean="0"/>
                        <a:t>작은 </a:t>
                      </a:r>
                      <a:r>
                        <a:rPr lang="ko-KR" altLang="en-US" sz="900" baseline="0" dirty="0" err="1" smtClean="0"/>
                        <a:t>오크베럴</a:t>
                      </a:r>
                      <a:r>
                        <a:rPr lang="ko-KR" altLang="en-US" sz="900" baseline="0" dirty="0" smtClean="0"/>
                        <a:t> </a:t>
                      </a:r>
                      <a:r>
                        <a:rPr lang="en-US" altLang="ko-KR" sz="900" baseline="0" dirty="0" smtClean="0"/>
                        <a:t>20%</a:t>
                      </a:r>
                      <a:r>
                        <a:rPr lang="ko-KR" altLang="en-US" sz="900" baseline="0" dirty="0" smtClean="0"/>
                        <a:t>는 시멘트탱크에서 숙성되어 출시됩니다</a:t>
                      </a:r>
                      <a:r>
                        <a:rPr lang="en-US" altLang="ko-KR" sz="900" baseline="0" dirty="0" smtClean="0"/>
                        <a:t>.</a:t>
                      </a:r>
                      <a:r>
                        <a:rPr lang="ko-KR" altLang="en-US" sz="900" dirty="0" smtClean="0"/>
                        <a:t> 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+mn-ea"/>
                      </a:endParaRPr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1037"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lang="en-US" altLang="ko-KR" sz="1100" b="1" dirty="0" smtClean="0">
                          <a:latin typeface="+mn-lt"/>
                          <a:ea typeface="Georgia" charset="0"/>
                          <a:cs typeface="Georgia" charset="0"/>
                        </a:rPr>
                        <a:t>TASTING</a:t>
                      </a:r>
                      <a:r>
                        <a:rPr lang="en-US" altLang="ko-KR" sz="1100" b="1" baseline="0" dirty="0" smtClean="0">
                          <a:latin typeface="+mn-lt"/>
                          <a:ea typeface="Georgia" charset="0"/>
                          <a:cs typeface="Georgia" charset="0"/>
                        </a:rPr>
                        <a:t> NOTE</a:t>
                      </a:r>
                      <a:endParaRPr lang="ko-KR" altLang="en-US" sz="900" dirty="0" smtClean="0">
                        <a:latin typeface="+mn-ea"/>
                        <a:ea typeface="+mn-ea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o-KR" altLang="en-US" sz="900" dirty="0" smtClean="0"/>
                        <a:t>선명한 </a:t>
                      </a:r>
                      <a:r>
                        <a:rPr lang="ko-KR" altLang="en-US" sz="900" dirty="0" err="1" smtClean="0"/>
                        <a:t>루비레드</a:t>
                      </a:r>
                      <a:r>
                        <a:rPr lang="ko-KR" altLang="en-US" sz="900" dirty="0" smtClean="0"/>
                        <a:t> 색상과 </a:t>
                      </a:r>
                      <a:r>
                        <a:rPr lang="ko-KR" altLang="en-US" sz="900" dirty="0" err="1" smtClean="0"/>
                        <a:t>보라빛</a:t>
                      </a:r>
                      <a:r>
                        <a:rPr lang="en-US" altLang="ko-KR" sz="900" dirty="0" smtClean="0"/>
                        <a:t>,</a:t>
                      </a:r>
                      <a:r>
                        <a:rPr lang="ko-KR" altLang="en-US" sz="900" dirty="0" smtClean="0"/>
                        <a:t>붉은 </a:t>
                      </a:r>
                      <a:r>
                        <a:rPr lang="ko-KR" altLang="en-US" sz="900" dirty="0" err="1" smtClean="0"/>
                        <a:t>과실향이</a:t>
                      </a:r>
                      <a:r>
                        <a:rPr lang="ko-KR" altLang="en-US" sz="900" dirty="0" smtClean="0"/>
                        <a:t> 지배적입니다</a:t>
                      </a:r>
                      <a:r>
                        <a:rPr lang="en-US" altLang="ko-KR" sz="900" dirty="0" smtClean="0"/>
                        <a:t>. </a:t>
                      </a:r>
                      <a:r>
                        <a:rPr lang="ko-KR" altLang="en-US" sz="900" dirty="0" smtClean="0"/>
                        <a:t>입에서는 신선한 </a:t>
                      </a:r>
                      <a:r>
                        <a:rPr lang="ko-KR" altLang="en-US" sz="900" dirty="0" err="1" smtClean="0"/>
                        <a:t>체리풍미와</a:t>
                      </a:r>
                      <a:r>
                        <a:rPr lang="ko-KR" altLang="en-US" sz="900" dirty="0" smtClean="0"/>
                        <a:t> </a:t>
                      </a:r>
                      <a:r>
                        <a:rPr lang="ko-KR" altLang="en-US" sz="900" dirty="0" err="1" smtClean="0"/>
                        <a:t>백후추</a:t>
                      </a:r>
                      <a:r>
                        <a:rPr lang="ko-KR" altLang="en-US" sz="900" dirty="0" smtClean="0"/>
                        <a:t> 등 </a:t>
                      </a:r>
                      <a:r>
                        <a:rPr lang="ko-KR" altLang="en-US" sz="900" dirty="0" err="1" smtClean="0"/>
                        <a:t>스모키한</a:t>
                      </a:r>
                      <a:r>
                        <a:rPr lang="ko-KR" altLang="en-US" sz="900" dirty="0" smtClean="0"/>
                        <a:t> 스파이스가 어우러지며 </a:t>
                      </a:r>
                      <a:r>
                        <a:rPr lang="ko-KR" altLang="en-US" sz="900" dirty="0" err="1" smtClean="0"/>
                        <a:t>산지오베제</a:t>
                      </a:r>
                      <a:r>
                        <a:rPr lang="ko-KR" altLang="en-US" sz="900" dirty="0" smtClean="0"/>
                        <a:t> 특유의 감칠맛을 줍니다</a:t>
                      </a:r>
                      <a:r>
                        <a:rPr lang="en-US" altLang="ko-KR" sz="900" dirty="0" smtClean="0"/>
                        <a:t>.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단단한 타닌과 좋은 산도가 매력적인 와인입니다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.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+mn-ea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추천 음식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: </a:t>
                      </a:r>
                      <a:r>
                        <a:rPr lang="ko-KR" altLang="en-US" sz="900" dirty="0" err="1" smtClean="0"/>
                        <a:t>트러플이</a:t>
                      </a:r>
                      <a:r>
                        <a:rPr lang="ko-KR" altLang="en-US" sz="900" dirty="0" smtClean="0"/>
                        <a:t> 첨가된 </a:t>
                      </a:r>
                      <a:r>
                        <a:rPr lang="ko-KR" altLang="en-US" sz="900" dirty="0" err="1" smtClean="0"/>
                        <a:t>페코리노</a:t>
                      </a:r>
                      <a:r>
                        <a:rPr lang="ko-KR" altLang="en-US" sz="900" dirty="0" smtClean="0"/>
                        <a:t> 치즈</a:t>
                      </a:r>
                      <a:r>
                        <a:rPr lang="en-US" altLang="ko-KR" sz="900" dirty="0" smtClean="0"/>
                        <a:t>, </a:t>
                      </a:r>
                      <a:r>
                        <a:rPr lang="ko-KR" altLang="en-US" sz="900" dirty="0" err="1" smtClean="0"/>
                        <a:t>프로볼로네</a:t>
                      </a:r>
                      <a:r>
                        <a:rPr lang="en-US" altLang="ko-KR" sz="900" dirty="0" smtClean="0"/>
                        <a:t>, </a:t>
                      </a:r>
                      <a:r>
                        <a:rPr lang="ko-KR" altLang="en-US" sz="900" dirty="0" err="1" smtClean="0"/>
                        <a:t>파르메산</a:t>
                      </a:r>
                      <a:r>
                        <a:rPr lang="ko-KR" altLang="en-US" sz="900" dirty="0" smtClean="0"/>
                        <a:t> 같은 이탈리아 치즈</a:t>
                      </a:r>
                      <a:r>
                        <a:rPr lang="en-US" altLang="ko-KR" sz="900" dirty="0" smtClean="0"/>
                        <a:t>,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o-KR" altLang="en-US" sz="900" dirty="0" smtClean="0"/>
                        <a:t>간단한 토마토나 고기 소스를 곁들인 </a:t>
                      </a:r>
                      <a:r>
                        <a:rPr lang="ko-KR" altLang="en-US" sz="900" dirty="0" err="1" smtClean="0"/>
                        <a:t>파스타</a:t>
                      </a:r>
                      <a:r>
                        <a:rPr lang="en-US" altLang="ko-KR" sz="900" dirty="0" smtClean="0"/>
                        <a:t>, </a:t>
                      </a:r>
                      <a:r>
                        <a:rPr lang="ko-KR" altLang="en-US" sz="900" dirty="0" smtClean="0"/>
                        <a:t>그릴에 구운 스테이크</a:t>
                      </a:r>
                      <a:r>
                        <a:rPr lang="en-US" altLang="ko-KR" sz="900" dirty="0" smtClean="0"/>
                        <a:t>, </a:t>
                      </a:r>
                      <a:r>
                        <a:rPr lang="ko-KR" altLang="en-US" sz="900" dirty="0" smtClean="0"/>
                        <a:t>버섯 </a:t>
                      </a:r>
                      <a:r>
                        <a:rPr lang="ko-KR" altLang="en-US" sz="900" dirty="0" err="1" smtClean="0"/>
                        <a:t>리소토</a:t>
                      </a:r>
                      <a:r>
                        <a:rPr lang="en-US" altLang="ko-KR" sz="900" dirty="0" smtClean="0"/>
                        <a:t>,</a:t>
                      </a:r>
                      <a:r>
                        <a:rPr lang="ko-KR" altLang="en-US" sz="900" dirty="0" smtClean="0"/>
                        <a:t> </a:t>
                      </a:r>
                      <a:r>
                        <a:rPr lang="ko-KR" altLang="en-US" sz="900" dirty="0" err="1" smtClean="0"/>
                        <a:t>투스카나</a:t>
                      </a:r>
                      <a:r>
                        <a:rPr lang="ko-KR" altLang="en-US" sz="900" dirty="0" smtClean="0"/>
                        <a:t> 전통 방식으로 준비된 구운 돼지고기</a:t>
                      </a:r>
                      <a:r>
                        <a:rPr lang="en-US" altLang="ko-KR" sz="900" dirty="0" smtClean="0"/>
                        <a:t>(</a:t>
                      </a:r>
                      <a:r>
                        <a:rPr lang="ko-KR" altLang="en-US" sz="900" dirty="0" smtClean="0"/>
                        <a:t>마늘</a:t>
                      </a:r>
                      <a:r>
                        <a:rPr lang="en-US" altLang="ko-KR" sz="900" dirty="0" smtClean="0"/>
                        <a:t>, </a:t>
                      </a:r>
                      <a:r>
                        <a:rPr lang="ko-KR" altLang="en-US" sz="900" dirty="0" smtClean="0"/>
                        <a:t>허브</a:t>
                      </a:r>
                      <a:r>
                        <a:rPr lang="en-US" altLang="ko-KR" sz="900" dirty="0" smtClean="0"/>
                        <a:t>, </a:t>
                      </a:r>
                      <a:r>
                        <a:rPr lang="ko-KR" altLang="en-US" sz="900" dirty="0" smtClean="0"/>
                        <a:t>회향 씨를 사용</a:t>
                      </a:r>
                      <a:r>
                        <a:rPr lang="en-US" altLang="ko-KR" sz="900" dirty="0" smtClean="0"/>
                        <a:t>)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+mn-ea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err="1" smtClean="0"/>
                        <a:t>서빙</a:t>
                      </a:r>
                      <a:r>
                        <a:rPr lang="ko-KR" altLang="en-US" sz="900" dirty="0" smtClean="0"/>
                        <a:t> 온도</a:t>
                      </a:r>
                      <a:r>
                        <a:rPr lang="en-US" altLang="ko-KR" sz="900" dirty="0" smtClean="0"/>
                        <a:t>: 18°C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+mn-ea"/>
                      </a:endParaRPr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84316">
                <a:tc>
                  <a:txBody>
                    <a:bodyPr/>
                    <a:lstStyle/>
                    <a:p>
                      <a:pPr algn="just"/>
                      <a:endParaRPr lang="en-US" altLang="ko-KR" sz="1100" dirty="0">
                        <a:latin typeface="+mn-lt"/>
                      </a:endParaRPr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2879494608"/>
                  </a:ext>
                </a:extLst>
              </a:tr>
            </a:tbl>
          </a:graphicData>
        </a:graphic>
      </p:graphicFrame>
      <p:graphicFrame>
        <p:nvGraphicFramePr>
          <p:cNvPr id="12" name="표 11"/>
          <p:cNvGraphicFramePr>
            <a:graphicFrameLocks noGrp="1"/>
          </p:cNvGraphicFramePr>
          <p:nvPr>
            <p:extLst/>
          </p:nvPr>
        </p:nvGraphicFramePr>
        <p:xfrm>
          <a:off x="346824" y="7718984"/>
          <a:ext cx="928694" cy="8826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286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32785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ACIDITY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2512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SWEETNESS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6207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BODY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2512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FINISH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3" name="직사각형 12"/>
          <p:cNvSpPr/>
          <p:nvPr/>
        </p:nvSpPr>
        <p:spPr>
          <a:xfrm>
            <a:off x="1132642" y="7790421"/>
            <a:ext cx="144000" cy="46800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1989898" y="7790421"/>
            <a:ext cx="144000" cy="4680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16" name="직사각형 15"/>
          <p:cNvSpPr/>
          <p:nvPr/>
        </p:nvSpPr>
        <p:spPr>
          <a:xfrm>
            <a:off x="1132642" y="8030454"/>
            <a:ext cx="144000" cy="46800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/>
          <p:cNvSpPr/>
          <p:nvPr/>
        </p:nvSpPr>
        <p:spPr>
          <a:xfrm>
            <a:off x="1561270" y="8030454"/>
            <a:ext cx="144000" cy="4680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18" name="직사각형 17"/>
          <p:cNvSpPr/>
          <p:nvPr/>
        </p:nvSpPr>
        <p:spPr>
          <a:xfrm>
            <a:off x="1775584" y="8030454"/>
            <a:ext cx="144000" cy="4680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19" name="직사각형 18"/>
          <p:cNvSpPr/>
          <p:nvPr/>
        </p:nvSpPr>
        <p:spPr>
          <a:xfrm>
            <a:off x="1989898" y="8030454"/>
            <a:ext cx="144000" cy="4680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0" name="직사각형 19"/>
          <p:cNvSpPr/>
          <p:nvPr/>
        </p:nvSpPr>
        <p:spPr>
          <a:xfrm>
            <a:off x="1132642" y="8244692"/>
            <a:ext cx="144000" cy="46800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직사각형 20"/>
          <p:cNvSpPr/>
          <p:nvPr/>
        </p:nvSpPr>
        <p:spPr>
          <a:xfrm>
            <a:off x="1346956" y="8244692"/>
            <a:ext cx="144000" cy="46800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1132642" y="8458929"/>
            <a:ext cx="144000" cy="46800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직사각형 22"/>
          <p:cNvSpPr/>
          <p:nvPr/>
        </p:nvSpPr>
        <p:spPr>
          <a:xfrm>
            <a:off x="1346956" y="8458929"/>
            <a:ext cx="144000" cy="46800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직사각형 23"/>
          <p:cNvSpPr/>
          <p:nvPr/>
        </p:nvSpPr>
        <p:spPr>
          <a:xfrm>
            <a:off x="1561270" y="8458929"/>
            <a:ext cx="144000" cy="4680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5" name="직사각형 24"/>
          <p:cNvSpPr/>
          <p:nvPr/>
        </p:nvSpPr>
        <p:spPr>
          <a:xfrm>
            <a:off x="1561270" y="8244692"/>
            <a:ext cx="144000" cy="4680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직사각형 25"/>
          <p:cNvSpPr/>
          <p:nvPr/>
        </p:nvSpPr>
        <p:spPr>
          <a:xfrm>
            <a:off x="1346956" y="7790421"/>
            <a:ext cx="144000" cy="46800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직사각형 26"/>
          <p:cNvSpPr/>
          <p:nvPr/>
        </p:nvSpPr>
        <p:spPr>
          <a:xfrm>
            <a:off x="1987476" y="8244692"/>
            <a:ext cx="144000" cy="4680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8" name="직사각형 27"/>
          <p:cNvSpPr/>
          <p:nvPr/>
        </p:nvSpPr>
        <p:spPr>
          <a:xfrm>
            <a:off x="1987476" y="8458928"/>
            <a:ext cx="144000" cy="4680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9" name="직사각형 28"/>
          <p:cNvSpPr/>
          <p:nvPr/>
        </p:nvSpPr>
        <p:spPr>
          <a:xfrm>
            <a:off x="1348409" y="8030454"/>
            <a:ext cx="144000" cy="4680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30" name="직사각형 29"/>
          <p:cNvSpPr/>
          <p:nvPr/>
        </p:nvSpPr>
        <p:spPr>
          <a:xfrm>
            <a:off x="1773162" y="8458928"/>
            <a:ext cx="144000" cy="4680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>
            <a:off x="1773162" y="8244692"/>
            <a:ext cx="144000" cy="4680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직사각형 31"/>
          <p:cNvSpPr/>
          <p:nvPr/>
        </p:nvSpPr>
        <p:spPr>
          <a:xfrm>
            <a:off x="1773162" y="7792223"/>
            <a:ext cx="144000" cy="4680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/>
          <p:cNvSpPr/>
          <p:nvPr/>
        </p:nvSpPr>
        <p:spPr>
          <a:xfrm>
            <a:off x="1561270" y="7786660"/>
            <a:ext cx="144000" cy="46800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6" name="그림 35" descr="텍스트, 클립아트이(가) 표시된 사진&#10;&#10;자동 생성된 설명">
            <a:extLst>
              <a:ext uri="{FF2B5EF4-FFF2-40B4-BE49-F238E27FC236}">
                <a16:creationId xmlns:a16="http://schemas.microsoft.com/office/drawing/2014/main" id="{B16908F2-12CF-48C6-BD23-72F60AABE9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8550" y="8417911"/>
            <a:ext cx="1949450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5583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913</TotalTime>
  <Words>280</Words>
  <Application>Microsoft Office PowerPoint</Application>
  <PresentationFormat>화면 슬라이드 쇼(4:3)</PresentationFormat>
  <Paragraphs>37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9" baseType="lpstr">
      <vt:lpstr>맑은 고딕</vt:lpstr>
      <vt:lpstr>Arial</vt:lpstr>
      <vt:lpstr>Calibri</vt:lpstr>
      <vt:lpstr>Calibri Light</vt:lpstr>
      <vt:lpstr>Constantia</vt:lpstr>
      <vt:lpstr>Georgia</vt:lpstr>
      <vt:lpstr>Times New Roman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eve</dc:creator>
  <cp:lastModifiedBy>User</cp:lastModifiedBy>
  <cp:revision>373</cp:revision>
  <dcterms:created xsi:type="dcterms:W3CDTF">2023-07-07T01:32:19Z</dcterms:created>
  <dcterms:modified xsi:type="dcterms:W3CDTF">2025-04-21T07:44:34Z</dcterms:modified>
</cp:coreProperties>
</file>