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66" d="100"/>
          <a:sy n="66" d="100"/>
        </p:scale>
        <p:origin x="27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00679"/>
              </p:ext>
            </p:extLst>
          </p:nvPr>
        </p:nvGraphicFramePr>
        <p:xfrm>
          <a:off x="2459206" y="2234152"/>
          <a:ext cx="2782497" cy="470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2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1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Chianti, Toscana</a:t>
                      </a:r>
                      <a:r>
                        <a:rPr lang="en-US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, Italy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altLang="ko-KR" sz="1100" kern="1200" baseline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+mn-lt"/>
                          <a:ea typeface="Georgia" charset="0"/>
                          <a:cs typeface="Georgia" charset="0"/>
                        </a:rPr>
                        <a:t>Red</a:t>
                      </a:r>
                    </a:p>
                    <a:p>
                      <a:pPr latinLnBrk="1"/>
                      <a:endParaRPr lang="en-US" altLang="ko-KR" sz="1100" b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13.0% 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90% Sangiovese</a:t>
                      </a: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10% red berry native wine</a:t>
                      </a:r>
                      <a:endParaRPr lang="fr-FR" altLang="ko-KR" sz="1100" kern="120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r>
                        <a:rPr lang="it-IT" altLang="ko-KR" sz="1100" b="1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AWARD</a:t>
                      </a:r>
                    </a:p>
                    <a:p>
                      <a:pPr latinLnBrk="1"/>
                      <a:r>
                        <a:rPr lang="it-IT" altLang="ko-KR" sz="110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James</a:t>
                      </a:r>
                      <a:r>
                        <a:rPr lang="it-IT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Suckling 91</a:t>
                      </a:r>
                      <a:endParaRPr lang="it-IT" altLang="ko-KR" sz="1100" kern="120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7877">
                <a:tc>
                  <a:txBody>
                    <a:bodyPr/>
                    <a:lstStyle/>
                    <a:p>
                      <a:pPr latinLnBrk="1"/>
                      <a:endParaRPr lang="en-US" altLang="ko-KR" sz="1100" b="0" i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9373896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38789" y="6657216"/>
            <a:ext cx="403303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endParaRPr lang="en-US" altLang="ko-KR" sz="1100" b="1" dirty="0" smtClean="0">
              <a:ea typeface="Constantia" charset="0"/>
              <a:cs typeface="Constantia" charset="0"/>
            </a:endParaRPr>
          </a:p>
          <a:p>
            <a:pPr fontAlgn="t"/>
            <a:r>
              <a:rPr lang="ko-KR" altLang="en-US" sz="900" kern="100" dirty="0" err="1">
                <a:cs typeface="Times New Roman" panose="02020603050405020304" pitchFamily="18" charset="0"/>
              </a:rPr>
              <a:t>토스카나의</a:t>
            </a:r>
            <a:r>
              <a:rPr lang="ko-KR" altLang="en-US" sz="900" kern="100" dirty="0">
                <a:cs typeface="Times New Roman" panose="02020603050405020304" pitchFamily="18" charset="0"/>
              </a:rPr>
              <a:t> 심장부에 자리 잡은 이 역사적인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와이너리는</a:t>
            </a:r>
            <a:r>
              <a:rPr lang="ko-KR" altLang="en-US" sz="900" kern="100" dirty="0">
                <a:cs typeface="Times New Roman" panose="02020603050405020304" pitchFamily="18" charset="0"/>
              </a:rPr>
              <a:t> 기원 </a:t>
            </a:r>
            <a:r>
              <a:rPr lang="en-US" altLang="ko-KR" sz="900" kern="100" dirty="0">
                <a:cs typeface="Times New Roman" panose="02020603050405020304" pitchFamily="18" charset="0"/>
              </a:rPr>
              <a:t>1124</a:t>
            </a:r>
            <a:r>
              <a:rPr lang="ko-KR" altLang="en-US" sz="900" kern="100" dirty="0">
                <a:cs typeface="Times New Roman" panose="02020603050405020304" pitchFamily="18" charset="0"/>
              </a:rPr>
              <a:t>년으로 거슬러 올라가는 유구한 전통을 자랑하며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14</a:t>
            </a:r>
            <a:r>
              <a:rPr lang="ko-KR" altLang="en-US" sz="900" kern="100" dirty="0">
                <a:cs typeface="Times New Roman" panose="02020603050405020304" pitchFamily="18" charset="0"/>
              </a:rPr>
              <a:t>세기부터 와인 생산의 역사를 이어오고 있습니다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한때 명문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바르디</a:t>
            </a:r>
            <a:r>
              <a:rPr lang="en-US" altLang="ko-KR" sz="900" kern="100" dirty="0">
                <a:cs typeface="Times New Roman" panose="02020603050405020304" pitchFamily="18" charset="0"/>
              </a:rPr>
              <a:t>(</a:t>
            </a:r>
            <a:r>
              <a:rPr lang="en-US" altLang="ko-KR" sz="900" kern="100" dirty="0" err="1">
                <a:cs typeface="Times New Roman" panose="02020603050405020304" pitchFamily="18" charset="0"/>
              </a:rPr>
              <a:t>Bardi</a:t>
            </a:r>
            <a:r>
              <a:rPr lang="en-US" altLang="ko-KR" sz="900" kern="100" dirty="0">
                <a:cs typeface="Times New Roman" panose="02020603050405020304" pitchFamily="18" charset="0"/>
              </a:rPr>
              <a:t>)</a:t>
            </a:r>
            <a:r>
              <a:rPr lang="ko-KR" altLang="en-US" sz="900" kern="100" dirty="0">
                <a:cs typeface="Times New Roman" panose="02020603050405020304" pitchFamily="18" charset="0"/>
              </a:rPr>
              <a:t>와 </a:t>
            </a:r>
            <a:r>
              <a:rPr lang="ko-KR" altLang="en-US" sz="900" kern="100" dirty="0" err="1">
                <a:cs typeface="Times New Roman" panose="02020603050405020304" pitchFamily="18" charset="0"/>
              </a:rPr>
              <a:t>소데리니</a:t>
            </a:r>
            <a:r>
              <a:rPr lang="en-US" altLang="ko-KR" sz="900" kern="100" dirty="0">
                <a:cs typeface="Times New Roman" panose="02020603050405020304" pitchFamily="18" charset="0"/>
              </a:rPr>
              <a:t>(</a:t>
            </a:r>
            <a:r>
              <a:rPr lang="en-US" altLang="ko-KR" sz="900" kern="100" dirty="0" err="1">
                <a:cs typeface="Times New Roman" panose="02020603050405020304" pitchFamily="18" charset="0"/>
              </a:rPr>
              <a:t>Soderini</a:t>
            </a:r>
            <a:r>
              <a:rPr lang="en-US" altLang="ko-KR" sz="900" kern="100" dirty="0">
                <a:cs typeface="Times New Roman" panose="02020603050405020304" pitchFamily="18" charset="0"/>
              </a:rPr>
              <a:t>) </a:t>
            </a:r>
            <a:r>
              <a:rPr lang="ko-KR" altLang="en-US" sz="900" kern="100" dirty="0">
                <a:cs typeface="Times New Roman" panose="02020603050405020304" pitchFamily="18" charset="0"/>
              </a:rPr>
              <a:t>가문이 소유했던 이곳은 프랑스 건축 양식과 중세 요새를 본떠 지어진 성을 자랑합니다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진흙과 석회질이 풍부한 토양에서 자라는 성의 포도밭은 전통과 현대의 혁신을 결합하는 이들의 품질에 대한 헌신을 반영합니다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모든 포도는 정밀하게 관리되어 고르게 익으며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뛰어난 와인을 만들어냅니다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정교하게 복원된 고대 아치형 지하 저장고에서는 와인이 완벽하게 숙성됩니다</a:t>
            </a:r>
            <a:r>
              <a:rPr lang="en-US" altLang="ko-KR" sz="900" kern="100" dirty="0">
                <a:cs typeface="Times New Roman" panose="02020603050405020304" pitchFamily="18" charset="0"/>
              </a:rPr>
              <a:t>. </a:t>
            </a:r>
            <a:r>
              <a:rPr lang="ko-KR" altLang="en-US" sz="900" kern="100" dirty="0">
                <a:cs typeface="Times New Roman" panose="02020603050405020304" pitchFamily="18" charset="0"/>
              </a:rPr>
              <a:t>역사와 전통</a:t>
            </a:r>
            <a:r>
              <a:rPr lang="en-US" altLang="ko-KR" sz="900" kern="100" dirty="0">
                <a:cs typeface="Times New Roman" panose="02020603050405020304" pitchFamily="18" charset="0"/>
              </a:rPr>
              <a:t>, </a:t>
            </a:r>
            <a:r>
              <a:rPr lang="ko-KR" altLang="en-US" sz="900" kern="100" dirty="0">
                <a:cs typeface="Times New Roman" panose="02020603050405020304" pitchFamily="18" charset="0"/>
              </a:rPr>
              <a:t>혁신이 조화롭게 어우러진 와인을 한 병 한 병에서 경험해보세요</a:t>
            </a:r>
            <a:r>
              <a:rPr lang="en-US" altLang="ko-KR" sz="900" kern="100" dirty="0">
                <a:cs typeface="Times New Roman" panose="02020603050405020304" pitchFamily="18" charset="0"/>
              </a:rPr>
              <a:t>.</a:t>
            </a:r>
            <a:endParaRPr lang="ko-KR" altLang="en-US" sz="900" kern="100" dirty="0">
              <a:cs typeface="Times New Roman" panose="02020603050405020304" pitchFamily="18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438789" y="792218"/>
            <a:ext cx="224292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smtClean="0"/>
              <a:t>Castello di Gabbiano </a:t>
            </a:r>
            <a:endParaRPr lang="en-US" altLang="ko-KR" b="1"/>
          </a:p>
          <a:p>
            <a:pPr>
              <a:lnSpc>
                <a:spcPct val="150000"/>
              </a:lnSpc>
              <a:defRPr/>
            </a:pPr>
            <a:r>
              <a:rPr lang="en-US" altLang="ko-KR" b="1" smtClean="0"/>
              <a:t>Chianti DOCG</a:t>
            </a:r>
            <a:endParaRPr lang="en-US" altLang="ko-KR" b="1"/>
          </a:p>
          <a:p>
            <a:pPr>
              <a:lnSpc>
                <a:spcPct val="150000"/>
              </a:lnSpc>
              <a:defRPr/>
            </a:pPr>
            <a:r>
              <a:rPr lang="ko-KR" altLang="en-US" b="1"/>
              <a:t>가비아노 끼안티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485" y="881535"/>
            <a:ext cx="2273760" cy="6510840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543411"/>
              </p:ext>
            </p:extLst>
          </p:nvPr>
        </p:nvGraphicFramePr>
        <p:xfrm>
          <a:off x="4368352" y="2234152"/>
          <a:ext cx="2367581" cy="3594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525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포도를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으꺤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후 별도의 인위적인 작업을 하지않고 자연스럽게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젖산발효가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스테인리스 스틸탱크에서 진행됩니다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숙성은 별도로 진행하지않고 신선한 스타일의 와인입니다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037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투명한 </a:t>
                      </a:r>
                      <a:r>
                        <a:rPr lang="ko-KR" altLang="en-US" sz="900" dirty="0" err="1" smtClean="0"/>
                        <a:t>루비색상과</a:t>
                      </a:r>
                      <a:r>
                        <a:rPr lang="ko-KR" altLang="en-US" sz="900" dirty="0" smtClean="0"/>
                        <a:t> 야생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붉은 장미의 </a:t>
                      </a:r>
                      <a:r>
                        <a:rPr lang="ko-KR" altLang="en-US" sz="900" baseline="0" dirty="0" err="1" smtClean="0"/>
                        <a:t>플로럴함</a:t>
                      </a:r>
                      <a:r>
                        <a:rPr lang="ko-KR" altLang="en-US" sz="900" baseline="0" dirty="0" smtClean="0"/>
                        <a:t> 잼의 농축된 </a:t>
                      </a:r>
                      <a:r>
                        <a:rPr lang="ko-KR" altLang="en-US" sz="900" baseline="0" dirty="0" err="1" smtClean="0"/>
                        <a:t>과실향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핑크페퍼의</a:t>
                      </a:r>
                      <a:r>
                        <a:rPr lang="ko-KR" altLang="en-US" sz="900" baseline="0" dirty="0" smtClean="0"/>
                        <a:t> 과하지않은 스파이스함이 잘 어우러진 와인 </a:t>
                      </a:r>
                      <a:endParaRPr lang="en-US" altLang="ko-KR" sz="900" baseline="0" dirty="0" smtClean="0"/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좋은 </a:t>
                      </a:r>
                      <a:r>
                        <a:rPr lang="ko-KR" altLang="en-US" sz="900" dirty="0" err="1" smtClean="0"/>
                        <a:t>구조감과</a:t>
                      </a:r>
                      <a:r>
                        <a:rPr lang="ko-KR" altLang="en-US" sz="900" dirty="0" smtClean="0"/>
                        <a:t> 감칠맛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신선함을 가지고 있으며 과하지 않은 타닌이 와인을 마시기 쉽게 해줍니다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err="1" smtClean="0"/>
                        <a:t>서브온도</a:t>
                      </a:r>
                      <a:r>
                        <a:rPr lang="en-US" altLang="ko-KR" sz="900" dirty="0" smtClean="0"/>
                        <a:t>: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en-US" altLang="ko-KR" sz="900" dirty="0" smtClean="0"/>
                        <a:t>18°C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추천 음식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900" dirty="0" smtClean="0"/>
                        <a:t>버섯 소스를 곁들인 </a:t>
                      </a:r>
                      <a:r>
                        <a:rPr lang="ko-KR" altLang="en-US" sz="900" dirty="0" err="1" smtClean="0"/>
                        <a:t>파스타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향이 있는 흰 고기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구운 양고기 또는 </a:t>
                      </a:r>
                      <a:r>
                        <a:rPr lang="ko-KR" altLang="en-US" sz="900" dirty="0" err="1" smtClean="0"/>
                        <a:t>반숙성</a:t>
                      </a:r>
                      <a:r>
                        <a:rPr lang="ko-KR" altLang="en-US" sz="900" dirty="0" smtClean="0"/>
                        <a:t> 치즈</a:t>
                      </a:r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algn="just"/>
                      <a:endParaRPr lang="en-US" altLang="ko-KR" sz="1100" dirty="0">
                        <a:latin typeface="+mn-lt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346824" y="771898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132642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89898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132642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561270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775584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989898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132642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46956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32642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46956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458929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561270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46956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98747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987476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348409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773162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773162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73162" y="7792223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7786660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845892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878</TotalTime>
  <Words>212</Words>
  <Application>Microsoft Office PowerPoint</Application>
  <PresentationFormat>화면 슬라이드 쇼(4:3)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eve</dc:creator>
  <cp:lastModifiedBy>User</cp:lastModifiedBy>
  <cp:revision>361</cp:revision>
  <dcterms:created xsi:type="dcterms:W3CDTF">2023-07-07T01:32:19Z</dcterms:created>
  <dcterms:modified xsi:type="dcterms:W3CDTF">2025-04-21T07:44:19Z</dcterms:modified>
</cp:coreProperties>
</file>