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60" r:id="rId2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5179" autoAdjust="0"/>
  </p:normalViewPr>
  <p:slideViewPr>
    <p:cSldViewPr>
      <p:cViewPr varScale="1">
        <p:scale>
          <a:sx n="110" d="100"/>
          <a:sy n="110" d="100"/>
        </p:scale>
        <p:origin x="1644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8DD2A5-0E1B-4F9F-BF61-729812092359}" type="datetimeFigureOut">
              <a:rPr lang="ko-KR" altLang="en-US" smtClean="0"/>
              <a:pPr/>
              <a:t>2021-10-19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737F9B-3223-48B4-8AA5-31B6905125C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F8091-28AA-464B-B58F-A3BBE958F979}" type="datetimeFigureOut">
              <a:rPr lang="ko-KR" altLang="en-US" smtClean="0"/>
              <a:pPr/>
              <a:t>2021-10-19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ADA9A-B4E6-450A-AC98-5CBAA185A8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F8091-28AA-464B-B58F-A3BBE958F979}" type="datetimeFigureOut">
              <a:rPr lang="ko-KR" altLang="en-US" smtClean="0"/>
              <a:pPr/>
              <a:t>2021-10-19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ADA9A-B4E6-450A-AC98-5CBAA185A8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F8091-28AA-464B-B58F-A3BBE958F979}" type="datetimeFigureOut">
              <a:rPr lang="ko-KR" altLang="en-US" smtClean="0"/>
              <a:pPr/>
              <a:t>2021-10-19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ADA9A-B4E6-450A-AC98-5CBAA185A8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F8091-28AA-464B-B58F-A3BBE958F979}" type="datetimeFigureOut">
              <a:rPr lang="ko-KR" altLang="en-US" smtClean="0"/>
              <a:pPr/>
              <a:t>2021-10-19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ADA9A-B4E6-450A-AC98-5CBAA185A8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F8091-28AA-464B-B58F-A3BBE958F979}" type="datetimeFigureOut">
              <a:rPr lang="ko-KR" altLang="en-US" smtClean="0"/>
              <a:pPr/>
              <a:t>2021-10-19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ADA9A-B4E6-450A-AC98-5CBAA185A8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F8091-28AA-464B-B58F-A3BBE958F979}" type="datetimeFigureOut">
              <a:rPr lang="ko-KR" altLang="en-US" smtClean="0"/>
              <a:pPr/>
              <a:t>2021-10-19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ADA9A-B4E6-450A-AC98-5CBAA185A8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F8091-28AA-464B-B58F-A3BBE958F979}" type="datetimeFigureOut">
              <a:rPr lang="ko-KR" altLang="en-US" smtClean="0"/>
              <a:pPr/>
              <a:t>2021-10-19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ADA9A-B4E6-450A-AC98-5CBAA185A8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F8091-28AA-464B-B58F-A3BBE958F979}" type="datetimeFigureOut">
              <a:rPr lang="ko-KR" altLang="en-US" smtClean="0"/>
              <a:pPr/>
              <a:t>2021-10-19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ADA9A-B4E6-450A-AC98-5CBAA185A8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F8091-28AA-464B-B58F-A3BBE958F979}" type="datetimeFigureOut">
              <a:rPr lang="ko-KR" altLang="en-US" smtClean="0"/>
              <a:pPr/>
              <a:t>2021-10-19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ADA9A-B4E6-450A-AC98-5CBAA185A8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F8091-28AA-464B-B58F-A3BBE958F979}" type="datetimeFigureOut">
              <a:rPr lang="ko-KR" altLang="en-US" smtClean="0"/>
              <a:pPr/>
              <a:t>2021-10-19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ADA9A-B4E6-450A-AC98-5CBAA185A8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F8091-28AA-464B-B58F-A3BBE958F979}" type="datetimeFigureOut">
              <a:rPr lang="ko-KR" altLang="en-US" smtClean="0"/>
              <a:pPr/>
              <a:t>2021-10-19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ADA9A-B4E6-450A-AC98-5CBAA185A8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DF8091-28AA-464B-B58F-A3BBE958F979}" type="datetimeFigureOut">
              <a:rPr lang="ko-KR" altLang="en-US" smtClean="0"/>
              <a:pPr/>
              <a:t>2021-10-19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6ADA9A-B4E6-450A-AC98-5CBAA185A8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직선 연결선[R] 5"/>
          <p:cNvCxnSpPr/>
          <p:nvPr/>
        </p:nvCxnSpPr>
        <p:spPr>
          <a:xfrm>
            <a:off x="2293742" y="159682"/>
            <a:ext cx="0" cy="6534849"/>
          </a:xfrm>
          <a:prstGeom prst="line">
            <a:avLst/>
          </a:prstGeom>
          <a:ln>
            <a:solidFill>
              <a:schemeClr val="dk1">
                <a:shade val="95000"/>
                <a:satMod val="105000"/>
              </a:schemeClr>
            </a:solidFill>
            <a:prstDash val="sys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직선 연결선[R] 10"/>
          <p:cNvCxnSpPr/>
          <p:nvPr/>
        </p:nvCxnSpPr>
        <p:spPr>
          <a:xfrm flipH="1">
            <a:off x="2293743" y="1404370"/>
            <a:ext cx="6511581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텍스트 상자 17"/>
          <p:cNvSpPr txBox="1"/>
          <p:nvPr/>
        </p:nvSpPr>
        <p:spPr>
          <a:xfrm>
            <a:off x="2355318" y="98159"/>
            <a:ext cx="3143417" cy="1101132"/>
          </a:xfrm>
          <a:prstGeom prst="rect">
            <a:avLst/>
          </a:prstGeom>
          <a:noFill/>
        </p:spPr>
        <p:txBody>
          <a:bodyPr wrap="none" lIns="80133" tIns="40067" rIns="80133" bIns="40067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600" b="1" dirty="0">
                <a:latin typeface="Georgia" pitchFamily="18" charset="0"/>
                <a:ea typeface="Constantia" charset="0"/>
                <a:cs typeface="Constantia" charset="0"/>
              </a:rPr>
              <a:t>DONA PAULA</a:t>
            </a:r>
          </a:p>
          <a:p>
            <a:pPr>
              <a:lnSpc>
                <a:spcPct val="150000"/>
              </a:lnSpc>
            </a:pPr>
            <a:r>
              <a:rPr lang="en-US" altLang="ko-KR" sz="1600" b="1" dirty="0">
                <a:latin typeface="Georgia" pitchFamily="18" charset="0"/>
                <a:ea typeface="+mj-ea"/>
                <a:cs typeface="Dotum" charset="-127"/>
              </a:rPr>
              <a:t>Elevation Series 1350</a:t>
            </a:r>
          </a:p>
          <a:p>
            <a:pPr>
              <a:lnSpc>
                <a:spcPct val="150000"/>
              </a:lnSpc>
            </a:pPr>
            <a:r>
              <a:rPr kumimoji="1" lang="ko-KR" altLang="en-US" sz="1400" dirty="0">
                <a:latin typeface="+mj-ea"/>
                <a:ea typeface="+mj-ea"/>
              </a:rPr>
              <a:t>도나 파울라 </a:t>
            </a:r>
            <a:r>
              <a:rPr kumimoji="1" lang="ko-KR" altLang="en-US" sz="1400" dirty="0" err="1">
                <a:latin typeface="+mj-ea"/>
                <a:ea typeface="+mj-ea"/>
              </a:rPr>
              <a:t>엘리베이션</a:t>
            </a:r>
            <a:r>
              <a:rPr kumimoji="1" lang="ko-KR" altLang="en-US" sz="1400" dirty="0">
                <a:latin typeface="+mj-ea"/>
                <a:ea typeface="+mj-ea"/>
              </a:rPr>
              <a:t> 시리즈 </a:t>
            </a:r>
            <a:r>
              <a:rPr kumimoji="1" lang="en-US" altLang="ko-KR" sz="1400" dirty="0">
                <a:latin typeface="+mj-ea"/>
                <a:ea typeface="+mj-ea"/>
              </a:rPr>
              <a:t>1350</a:t>
            </a:r>
            <a:endParaRPr kumimoji="1" lang="ko-KR" altLang="en-US" dirty="0"/>
          </a:p>
        </p:txBody>
      </p:sp>
      <p:graphicFrame>
        <p:nvGraphicFramePr>
          <p:cNvPr id="19" name="표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8659659"/>
              </p:ext>
            </p:extLst>
          </p:nvPr>
        </p:nvGraphicFramePr>
        <p:xfrm>
          <a:off x="4929190" y="1291455"/>
          <a:ext cx="3848452" cy="538568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8484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95137">
                <a:tc>
                  <a:txBody>
                    <a:bodyPr/>
                    <a:lstStyle/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10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55289" marR="55289" marT="29321" marB="29321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20332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dirty="0">
                          <a:latin typeface="Georgia" charset="0"/>
                          <a:ea typeface="Georgia" charset="0"/>
                          <a:cs typeface="Georgia" charset="0"/>
                        </a:rPr>
                        <a:t>WINE MAKING</a:t>
                      </a:r>
                      <a:endParaRPr lang="en-US" altLang="ko-KR" sz="1100" b="1" baseline="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aseline="0" dirty="0"/>
                        <a:t>손 수확</a:t>
                      </a:r>
                      <a:r>
                        <a:rPr lang="en-US" altLang="ko-KR" sz="900" baseline="0" dirty="0"/>
                        <a:t>, </a:t>
                      </a:r>
                      <a:r>
                        <a:rPr lang="ko-KR" altLang="en-US" sz="900" baseline="0" dirty="0"/>
                        <a:t>발효 전 냉침용을 통해 섬세한 아로마를 보존</a:t>
                      </a:r>
                      <a:endParaRPr lang="en-US" altLang="ko-KR" sz="900" baseline="0" dirty="0"/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aseline="0" dirty="0"/>
                        <a:t>프렌치 오크에서 </a:t>
                      </a:r>
                      <a:r>
                        <a:rPr lang="en-US" altLang="ko-KR" sz="900" baseline="0" dirty="0"/>
                        <a:t>16</a:t>
                      </a:r>
                      <a:r>
                        <a:rPr lang="ko-KR" altLang="en-US" sz="900" baseline="0" dirty="0"/>
                        <a:t>개월 숙성 </a:t>
                      </a:r>
                      <a:r>
                        <a:rPr lang="en-US" altLang="ko-KR" sz="900" baseline="0" dirty="0"/>
                        <a:t>(20% New)</a:t>
                      </a: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baseline="0" dirty="0"/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baseline="0" dirty="0"/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baseline="0" dirty="0"/>
                    </a:p>
                    <a:p>
                      <a:pPr marL="0" marR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lang="en-US" altLang="ko-KR" sz="1100" b="1" dirty="0">
                          <a:latin typeface="Georgia" charset="0"/>
                          <a:ea typeface="Georgia" charset="0"/>
                          <a:cs typeface="Georgia" charset="0"/>
                        </a:rPr>
                        <a:t>TASTING</a:t>
                      </a:r>
                      <a:r>
                        <a:rPr lang="en-US" altLang="ko-KR" sz="1100" b="1" baseline="0" dirty="0">
                          <a:latin typeface="Georgia" charset="0"/>
                          <a:ea typeface="Georgia" charset="0"/>
                          <a:cs typeface="Georgia" charset="0"/>
                        </a:rPr>
                        <a:t> NOTE</a:t>
                      </a: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aseline="0" dirty="0" err="1"/>
                        <a:t>까베르네</a:t>
                      </a:r>
                      <a:r>
                        <a:rPr lang="ko-KR" altLang="en-US" sz="900" baseline="0" dirty="0"/>
                        <a:t> 프랑은 </a:t>
                      </a:r>
                      <a:r>
                        <a:rPr lang="ko-KR" altLang="en-US" sz="900" baseline="0" dirty="0" err="1"/>
                        <a:t>스파이시함과</a:t>
                      </a:r>
                      <a:r>
                        <a:rPr lang="ko-KR" altLang="en-US" sz="900" baseline="0" dirty="0"/>
                        <a:t> 함께 </a:t>
                      </a:r>
                      <a:r>
                        <a:rPr lang="ko-KR" altLang="en-US" sz="900" baseline="0" dirty="0" err="1"/>
                        <a:t>플로럴한</a:t>
                      </a:r>
                      <a:r>
                        <a:rPr lang="ko-KR" altLang="en-US" sz="900" baseline="0" dirty="0"/>
                        <a:t> 아로마를 부여하고</a:t>
                      </a:r>
                      <a:endParaRPr lang="en-US" altLang="ko-KR" sz="900" baseline="0" dirty="0"/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aseline="0" dirty="0" err="1"/>
                        <a:t>말벡은</a:t>
                      </a:r>
                      <a:r>
                        <a:rPr lang="ko-KR" altLang="en-US" sz="900" baseline="0" dirty="0"/>
                        <a:t> 레드 </a:t>
                      </a:r>
                      <a:r>
                        <a:rPr lang="ko-KR" altLang="en-US" sz="900" baseline="0" dirty="0" err="1"/>
                        <a:t>베리류의</a:t>
                      </a:r>
                      <a:r>
                        <a:rPr lang="ko-KR" altLang="en-US" sz="900" baseline="0" dirty="0"/>
                        <a:t> 아로마를 한 층 돋보이게 했다</a:t>
                      </a:r>
                      <a:r>
                        <a:rPr lang="en-US" altLang="ko-KR" sz="900" baseline="0" dirty="0"/>
                        <a:t>. </a:t>
                      </a: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aseline="0" dirty="0"/>
                        <a:t>우아하면서 구조감이 탄탄하게 느껴지며 매우 긴 </a:t>
                      </a:r>
                      <a:r>
                        <a:rPr lang="ko-KR" altLang="en-US" sz="900" baseline="0" dirty="0" err="1"/>
                        <a:t>피니쉬를</a:t>
                      </a:r>
                      <a:r>
                        <a:rPr lang="ko-KR" altLang="en-US" sz="900" baseline="0" dirty="0"/>
                        <a:t> 자랑한다</a:t>
                      </a:r>
                      <a:r>
                        <a:rPr lang="en-US" altLang="ko-KR" sz="900" baseline="0" dirty="0"/>
                        <a:t>.</a:t>
                      </a: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baseline="0" dirty="0"/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aseline="0" dirty="0"/>
                        <a:t>추천 음식</a:t>
                      </a:r>
                      <a:r>
                        <a:rPr lang="en-US" altLang="ko-KR" sz="900" baseline="0" dirty="0"/>
                        <a:t>: </a:t>
                      </a:r>
                      <a:r>
                        <a:rPr lang="ko-KR" altLang="en-US" sz="900" baseline="0" dirty="0" err="1"/>
                        <a:t>탄두리</a:t>
                      </a:r>
                      <a:r>
                        <a:rPr lang="ko-KR" altLang="en-US" sz="900" baseline="0" dirty="0"/>
                        <a:t> 치킨</a:t>
                      </a:r>
                      <a:r>
                        <a:rPr lang="en-US" altLang="ko-KR" sz="900" baseline="0" dirty="0"/>
                        <a:t>, </a:t>
                      </a:r>
                      <a:r>
                        <a:rPr lang="ko-KR" altLang="en-US" sz="900" baseline="0" dirty="0"/>
                        <a:t>소고기 </a:t>
                      </a:r>
                      <a:r>
                        <a:rPr lang="ko-KR" altLang="en-US" sz="900" baseline="0" dirty="0" err="1"/>
                        <a:t>찹스테이크</a:t>
                      </a:r>
                      <a:r>
                        <a:rPr lang="en-US" altLang="ko-KR" sz="900" baseline="0" dirty="0"/>
                        <a:t>, </a:t>
                      </a:r>
                      <a:r>
                        <a:rPr lang="ko-KR" altLang="en-US" sz="900" baseline="0" dirty="0"/>
                        <a:t>하드 치즈</a:t>
                      </a:r>
                      <a:endParaRPr lang="en-US" altLang="ko-KR" sz="900" baseline="0" dirty="0"/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baseline="0" dirty="0"/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aseline="0" dirty="0"/>
                        <a:t> </a:t>
                      </a: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baseline="0" dirty="0"/>
                    </a:p>
                  </a:txBody>
                  <a:tcPr marL="55289" marR="55289" marT="29321" marB="29321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74881">
                <a:tc>
                  <a:txBody>
                    <a:bodyPr/>
                    <a:lstStyle/>
                    <a:p>
                      <a:r>
                        <a:rPr lang="en-US" altLang="ko-KR" sz="1100" b="1" dirty="0">
                          <a:solidFill>
                            <a:schemeClr val="tx1"/>
                          </a:solidFill>
                          <a:latin typeface="Georgia" charset="0"/>
                          <a:ea typeface="Georgia" charset="0"/>
                          <a:cs typeface="Georgia" charset="0"/>
                        </a:rPr>
                        <a:t>COMMENT</a:t>
                      </a:r>
                    </a:p>
                    <a:p>
                      <a:r>
                        <a:rPr lang="en-US" altLang="ko-KR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1997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년 설립된 도나 파울라 </a:t>
                      </a:r>
                      <a:r>
                        <a:rPr lang="ko-KR" altLang="en-US" sz="900" baseline="0" dirty="0" err="1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와이너리는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 설립 이래 모든 와인을 </a:t>
                      </a:r>
                      <a:r>
                        <a:rPr lang="en-US" altLang="ko-KR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100%</a:t>
                      </a:r>
                    </a:p>
                    <a:p>
                      <a:r>
                        <a:rPr lang="ko-KR" altLang="en-US" sz="900" baseline="0" dirty="0" err="1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와이너리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 소유의 </a:t>
                      </a:r>
                      <a:r>
                        <a:rPr lang="ko-KR" altLang="en-US" sz="900" baseline="0" dirty="0" err="1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빈야드에서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 재배한 포도로 양조한다</a:t>
                      </a:r>
                      <a:r>
                        <a:rPr lang="en-US" altLang="ko-KR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. </a:t>
                      </a:r>
                      <a:r>
                        <a:rPr lang="ko-KR" altLang="en-US" sz="900" baseline="0" dirty="0" err="1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멘도자에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 총 </a:t>
                      </a:r>
                      <a:r>
                        <a:rPr lang="en-US" altLang="ko-KR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703</a:t>
                      </a:r>
                    </a:p>
                    <a:p>
                      <a:r>
                        <a:rPr lang="ko-KR" altLang="en-US" sz="900" baseline="0" dirty="0" err="1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헥타르에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 달하는 </a:t>
                      </a:r>
                      <a:r>
                        <a:rPr lang="ko-KR" altLang="en-US" sz="900" baseline="0" dirty="0" err="1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빈야드를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 소유하며 품종에 적합한 토양</a:t>
                      </a:r>
                      <a:r>
                        <a:rPr lang="en-US" altLang="ko-KR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, 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기후를 고려</a:t>
                      </a:r>
                      <a:endParaRPr lang="en-US" altLang="ko-KR" sz="900" baseline="0" dirty="0">
                        <a:solidFill>
                          <a:schemeClr val="tx1"/>
                        </a:solidFill>
                        <a:latin typeface="+mn-ea"/>
                        <a:cs typeface="Arial" pitchFamily="34" charset="0"/>
                      </a:endParaRPr>
                    </a:p>
                    <a:p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하여 각 </a:t>
                      </a:r>
                      <a:r>
                        <a:rPr lang="ko-KR" altLang="en-US" sz="900" baseline="0" dirty="0" err="1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빈야드의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 고유한 </a:t>
                      </a:r>
                      <a:r>
                        <a:rPr lang="ko-KR" altLang="en-US" sz="900" baseline="0" dirty="0" err="1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떼루아를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 반영한 와인을 생산한다</a:t>
                      </a:r>
                      <a:r>
                        <a:rPr lang="en-US" altLang="ko-KR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. 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또한 모든 </a:t>
                      </a:r>
                      <a:endParaRPr lang="en-US" altLang="ko-KR" sz="900" baseline="0" dirty="0">
                        <a:solidFill>
                          <a:schemeClr val="tx1"/>
                        </a:solidFill>
                        <a:latin typeface="+mn-ea"/>
                        <a:cs typeface="Arial" pitchFamily="34" charset="0"/>
                      </a:endParaRPr>
                    </a:p>
                    <a:p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와인은</a:t>
                      </a:r>
                      <a:r>
                        <a:rPr lang="en-US" altLang="ko-KR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 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글루텐 프리</a:t>
                      </a:r>
                      <a:r>
                        <a:rPr lang="en-US" altLang="ko-KR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, 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비건 와인이므로 현대 소비자들의 니즈를 명확히</a:t>
                      </a:r>
                      <a:endParaRPr lang="en-US" altLang="ko-KR" sz="900" baseline="0" dirty="0">
                        <a:solidFill>
                          <a:schemeClr val="tx1"/>
                        </a:solidFill>
                        <a:latin typeface="+mn-ea"/>
                        <a:cs typeface="Arial" pitchFamily="34" charset="0"/>
                      </a:endParaRPr>
                    </a:p>
                    <a:p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충족시킨다</a:t>
                      </a:r>
                      <a:r>
                        <a:rPr lang="en-US" altLang="ko-KR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.</a:t>
                      </a:r>
                      <a:endParaRPr lang="en-US" altLang="ko-KR" sz="900" dirty="0">
                        <a:latin typeface="+mn-ea"/>
                        <a:cs typeface="Arial" pitchFamily="34" charset="0"/>
                      </a:endParaRPr>
                    </a:p>
                    <a:p>
                      <a:pPr marL="0" indent="0">
                        <a:buFont typeface="Arial" charset="0"/>
                        <a:buNone/>
                      </a:pPr>
                      <a:endParaRPr lang="en-US" altLang="ko-KR" sz="1100" dirty="0">
                        <a:latin typeface="+mn-ea"/>
                        <a:cs typeface="Arial" pitchFamily="34" charset="0"/>
                      </a:endParaRPr>
                    </a:p>
                    <a:p>
                      <a:pPr marL="0" indent="0">
                        <a:buFont typeface="Arial" charset="0"/>
                        <a:buNone/>
                      </a:pPr>
                      <a:endParaRPr lang="en-US" altLang="ko-KR" sz="1100" dirty="0">
                        <a:latin typeface="+mn-ea"/>
                        <a:cs typeface="Arial" pitchFamily="34" charset="0"/>
                      </a:endParaRPr>
                    </a:p>
                    <a:p>
                      <a:pPr marL="0" indent="0">
                        <a:buFont typeface="Arial" charset="0"/>
                        <a:buNone/>
                      </a:pPr>
                      <a:endParaRPr lang="en-US" altLang="ko-KR" sz="1100" dirty="0">
                        <a:latin typeface="+mn-ea"/>
                        <a:cs typeface="Arial" pitchFamily="34" charset="0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lang="en-US" altLang="ko-KR" sz="1100" b="1" dirty="0">
                          <a:solidFill>
                            <a:schemeClr val="tx1"/>
                          </a:solidFill>
                          <a:latin typeface="Georgia" charset="0"/>
                          <a:ea typeface="Georgia" charset="0"/>
                          <a:cs typeface="Georgia" charset="0"/>
                        </a:rPr>
                        <a:t>AWARD</a:t>
                      </a:r>
                    </a:p>
                    <a:p>
                      <a:pPr marL="0" indent="0">
                        <a:buFont typeface="Arial" charset="0"/>
                        <a:buNone/>
                      </a:pPr>
                      <a:r>
                        <a:rPr lang="en-US" altLang="ko-KR" sz="900" dirty="0">
                          <a:latin typeface="+mn-ea"/>
                          <a:cs typeface="Arial" pitchFamily="34" charset="0"/>
                        </a:rPr>
                        <a:t>Decanter – 95 pts</a:t>
                      </a:r>
                    </a:p>
                    <a:p>
                      <a:pPr marL="0" indent="0">
                        <a:buFont typeface="Arial" charset="0"/>
                        <a:buNone/>
                      </a:pPr>
                      <a:r>
                        <a:rPr lang="en-US" altLang="ko-KR" sz="900" dirty="0">
                          <a:latin typeface="+mn-ea"/>
                          <a:cs typeface="Arial" pitchFamily="34" charset="0"/>
                        </a:rPr>
                        <a:t>Robert Parker – 93 pts</a:t>
                      </a:r>
                    </a:p>
                    <a:p>
                      <a:pPr marL="0" indent="0">
                        <a:buFont typeface="Arial" charset="0"/>
                        <a:buNone/>
                      </a:pPr>
                      <a:r>
                        <a:rPr lang="en-US" altLang="ko-KR" sz="900" dirty="0">
                          <a:latin typeface="+mn-ea"/>
                          <a:cs typeface="Arial" pitchFamily="34" charset="0"/>
                        </a:rPr>
                        <a:t>James Suckling – 93 pts</a:t>
                      </a:r>
                    </a:p>
                    <a:p>
                      <a:pPr marL="0" indent="0">
                        <a:buFont typeface="Arial" charset="0"/>
                        <a:buNone/>
                      </a:pPr>
                      <a:r>
                        <a:rPr lang="en-US" altLang="ko-KR" sz="900" dirty="0">
                          <a:latin typeface="+mn-ea"/>
                          <a:cs typeface="Arial" pitchFamily="34" charset="0"/>
                        </a:rPr>
                        <a:t>Wine Enthusiast – 92 pts</a:t>
                      </a:r>
                    </a:p>
                    <a:p>
                      <a:pPr marL="0" indent="0">
                        <a:buFont typeface="Arial" charset="0"/>
                        <a:buNone/>
                      </a:pPr>
                      <a:endParaRPr lang="en-US" altLang="ko-KR" sz="1100" dirty="0">
                        <a:latin typeface="+mn-ea"/>
                        <a:cs typeface="Arial" pitchFamily="34" charset="0"/>
                      </a:endParaRPr>
                    </a:p>
                  </a:txBody>
                  <a:tcPr marL="55289" marR="55289" marT="29321" marB="29321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6322">
                <a:tc>
                  <a:txBody>
                    <a:bodyPr/>
                    <a:lstStyle/>
                    <a:p>
                      <a:pPr marL="121217" marR="0" lvl="0" indent="-121217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endParaRPr lang="en-US" altLang="ko-KR" sz="1100" dirty="0">
                        <a:latin typeface="+mn-ea"/>
                        <a:cs typeface="Arial" pitchFamily="34" charset="0"/>
                      </a:endParaRPr>
                    </a:p>
                  </a:txBody>
                  <a:tcPr marL="55289" marR="55289" marT="29321" marB="29321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20" name="표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4977345"/>
              </p:ext>
            </p:extLst>
          </p:nvPr>
        </p:nvGraphicFramePr>
        <p:xfrm>
          <a:off x="2432316" y="1476476"/>
          <a:ext cx="2401406" cy="484243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007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007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01992">
                <a:tc gridSpan="2">
                  <a:txBody>
                    <a:bodyPr/>
                    <a:lstStyle/>
                    <a:p>
                      <a:pPr latinLnBrk="1"/>
                      <a:r>
                        <a:rPr lang="en-US" altLang="ko-KR" sz="1100" b="1" dirty="0">
                          <a:latin typeface="Georgia" charset="0"/>
                          <a:ea typeface="Georgia" charset="0"/>
                          <a:cs typeface="Georgia" charset="0"/>
                        </a:rPr>
                        <a:t>REGION</a:t>
                      </a:r>
                    </a:p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aseline="0" dirty="0" err="1">
                          <a:latin typeface="Constantia" charset="0"/>
                          <a:ea typeface="Constantia" charset="0"/>
                          <a:cs typeface="Constantia" charset="0"/>
                        </a:rPr>
                        <a:t>Gualtallary</a:t>
                      </a:r>
                      <a:r>
                        <a:rPr lang="en-US" altLang="ko-KR" sz="1100" baseline="0" dirty="0">
                          <a:latin typeface="Constantia" charset="0"/>
                          <a:ea typeface="Constantia" charset="0"/>
                          <a:cs typeface="Constantia" charset="0"/>
                        </a:rPr>
                        <a:t>, Tupungato,</a:t>
                      </a:r>
                    </a:p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aseline="0" dirty="0">
                          <a:latin typeface="Constantia" charset="0"/>
                          <a:ea typeface="Constantia" charset="0"/>
                          <a:cs typeface="Constantia" charset="0"/>
                        </a:rPr>
                        <a:t>Mendoza, Argentina </a:t>
                      </a:r>
                    </a:p>
                    <a:p>
                      <a:pPr latinLnBrk="1"/>
                      <a:endParaRPr lang="ko-KR" altLang="en-US" sz="1100" b="1" dirty="0">
                        <a:latin typeface="Cooper Black" charset="0"/>
                        <a:ea typeface="Cooper Black" charset="0"/>
                        <a:cs typeface="Cooper Black" charset="0"/>
                      </a:endParaRPr>
                    </a:p>
                  </a:txBody>
                  <a:tcPr marL="78191" marR="78191" marT="41468" marB="41468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1992">
                <a:tc gridSpan="2">
                  <a:txBody>
                    <a:bodyPr/>
                    <a:lstStyle/>
                    <a:p>
                      <a:pPr latinLnBrk="1"/>
                      <a:r>
                        <a:rPr lang="en-US" altLang="ko-KR" sz="1100" b="1" dirty="0"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TYPE</a:t>
                      </a:r>
                    </a:p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dirty="0">
                          <a:latin typeface="Constantia" charset="0"/>
                          <a:ea typeface="Constantia" charset="0"/>
                          <a:cs typeface="Constantia" charset="0"/>
                        </a:rPr>
                        <a:t>Red</a:t>
                      </a:r>
                    </a:p>
                    <a:p>
                      <a:pPr latinLnBrk="1"/>
                      <a:endParaRPr lang="ko-KR" altLang="en-US" sz="1100" b="1" dirty="0">
                        <a:latin typeface="Cooper Black" charset="0"/>
                        <a:ea typeface="Cooper Black" charset="0"/>
                        <a:cs typeface="Cooper Black" charset="0"/>
                      </a:endParaRPr>
                    </a:p>
                  </a:txBody>
                  <a:tcPr marL="78191" marR="78191" marT="41468" marB="41468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1992">
                <a:tc gridSpan="2">
                  <a:txBody>
                    <a:bodyPr/>
                    <a:lstStyle/>
                    <a:p>
                      <a:pPr latinLnBrk="1"/>
                      <a:r>
                        <a:rPr lang="en-US" altLang="ko-KR" sz="1100" b="1" dirty="0">
                          <a:latin typeface="Georgia" charset="0"/>
                          <a:ea typeface="Georgia" charset="0"/>
                          <a:cs typeface="Georgia" charset="0"/>
                        </a:rPr>
                        <a:t>ALCOHOL</a:t>
                      </a:r>
                    </a:p>
                    <a:p>
                      <a:pPr latinLnBrk="1"/>
                      <a:r>
                        <a:rPr lang="en-US" altLang="ko-KR" sz="1100" b="0" dirty="0">
                          <a:latin typeface="Constantia" charset="0"/>
                          <a:ea typeface="Constantia" charset="0"/>
                          <a:cs typeface="Constantia" charset="0"/>
                        </a:rPr>
                        <a:t>14.4%</a:t>
                      </a:r>
                      <a:endParaRPr lang="ko-KR" altLang="en-US" sz="1100" b="0" dirty="0">
                        <a:latin typeface="Constantia" charset="0"/>
                        <a:ea typeface="Constantia" charset="0"/>
                        <a:cs typeface="Constantia" charset="0"/>
                      </a:endParaRPr>
                    </a:p>
                  </a:txBody>
                  <a:tcPr marL="78191" marR="78191" marT="41468" marB="41468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64976">
                <a:tc gridSpan="2">
                  <a:txBody>
                    <a:bodyPr/>
                    <a:lstStyle/>
                    <a:p>
                      <a:pPr latinLnBrk="1"/>
                      <a:r>
                        <a:rPr lang="en-US" altLang="ko-KR" sz="1100" b="1" dirty="0">
                          <a:latin typeface="Georgia" charset="0"/>
                          <a:ea typeface="Georgia" charset="0"/>
                          <a:cs typeface="Georgia" charset="0"/>
                        </a:rPr>
                        <a:t>VARIETY</a:t>
                      </a:r>
                    </a:p>
                    <a:p>
                      <a:r>
                        <a:rPr lang="en-US" altLang="ko-KR" sz="1100" b="0" i="0" u="none" strike="noStrike" kern="1200" baseline="0" dirty="0">
                          <a:solidFill>
                            <a:schemeClr val="tx1"/>
                          </a:solidFill>
                          <a:latin typeface="Constantia" charset="0"/>
                          <a:ea typeface="Constantia" charset="0"/>
                          <a:cs typeface="Constantia" charset="0"/>
                        </a:rPr>
                        <a:t>50% Cabernet Franc</a:t>
                      </a:r>
                    </a:p>
                    <a:p>
                      <a:r>
                        <a:rPr lang="en-US" altLang="ko-KR" sz="1100" b="0" i="0" u="none" strike="noStrike" kern="1200" baseline="0" dirty="0">
                          <a:solidFill>
                            <a:schemeClr val="tx1"/>
                          </a:solidFill>
                          <a:latin typeface="Constantia" charset="0"/>
                          <a:ea typeface="Constantia" charset="0"/>
                          <a:cs typeface="Constantia" charset="0"/>
                        </a:rPr>
                        <a:t>45% Malbec  </a:t>
                      </a:r>
                    </a:p>
                    <a:p>
                      <a:r>
                        <a:rPr lang="en-US" altLang="ko-KR" sz="1100" b="0" i="0" u="none" strike="noStrike" kern="1200" baseline="0" dirty="0">
                          <a:solidFill>
                            <a:schemeClr val="tx1"/>
                          </a:solidFill>
                          <a:latin typeface="Constantia" charset="0"/>
                          <a:ea typeface="Constantia" charset="0"/>
                          <a:cs typeface="Constantia" charset="0"/>
                        </a:rPr>
                        <a:t>  5% </a:t>
                      </a:r>
                      <a:r>
                        <a:rPr lang="en-US" altLang="ko-KR" sz="1100" b="0" i="0" u="none" strike="noStrike" kern="1200" baseline="0" dirty="0" err="1">
                          <a:solidFill>
                            <a:schemeClr val="tx1"/>
                          </a:solidFill>
                          <a:latin typeface="Constantia" charset="0"/>
                          <a:ea typeface="Constantia" charset="0"/>
                          <a:cs typeface="Constantia" charset="0"/>
                        </a:rPr>
                        <a:t>Casavecchia</a:t>
                      </a:r>
                      <a:endParaRPr lang="en-US" altLang="ko-KR" sz="1100" b="0" i="0" u="none" strike="noStrike" kern="1200" baseline="0" dirty="0">
                        <a:solidFill>
                          <a:schemeClr val="tx1"/>
                        </a:solidFill>
                        <a:latin typeface="Constantia" charset="0"/>
                        <a:ea typeface="Constantia" charset="0"/>
                        <a:cs typeface="Constantia" charset="0"/>
                      </a:endParaRPr>
                    </a:p>
                    <a:p>
                      <a:r>
                        <a:rPr lang="en-US" altLang="ko-KR" sz="1100" b="0" i="0" u="none" strike="noStrike" kern="1200" baseline="0" dirty="0">
                          <a:solidFill>
                            <a:schemeClr val="tx1"/>
                          </a:solidFill>
                          <a:latin typeface="Constantia" charset="0"/>
                          <a:ea typeface="Constantia" charset="0"/>
                          <a:cs typeface="Constantia" charset="0"/>
                        </a:rPr>
                        <a:t>  </a:t>
                      </a:r>
                      <a:endParaRPr lang="en-US" altLang="ko-KR" sz="1100" dirty="0">
                        <a:latin typeface="Constantia" charset="0"/>
                        <a:ea typeface="Constantia" charset="0"/>
                        <a:cs typeface="Constantia" charset="0"/>
                      </a:endParaRPr>
                    </a:p>
                  </a:txBody>
                  <a:tcPr marL="78191" marR="78191" marT="41468" marB="41468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9995">
                <a:tc>
                  <a:txBody>
                    <a:bodyPr/>
                    <a:lstStyle/>
                    <a:p>
                      <a:pPr latinLnBrk="1"/>
                      <a:endParaRPr lang="ko-KR" altLang="en-US" sz="1100" b="1" i="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American Typewriter" charset="0"/>
                        <a:ea typeface="American Typewriter" charset="0"/>
                        <a:cs typeface="American Typewriter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9995">
                <a:tc>
                  <a:txBody>
                    <a:bodyPr/>
                    <a:lstStyle/>
                    <a:p>
                      <a:pPr latinLnBrk="1"/>
                      <a:endParaRPr lang="ko-KR" altLang="en-US" sz="1100" b="1" i="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b="1" dirty="0">
                        <a:latin typeface="American Typewriter" charset="0"/>
                        <a:ea typeface="American Typewriter" charset="0"/>
                        <a:cs typeface="American Typewriter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29995">
                <a:tc>
                  <a:txBody>
                    <a:bodyPr/>
                    <a:lstStyle/>
                    <a:p>
                      <a:pPr latinLnBrk="1"/>
                      <a:endParaRPr lang="ko-KR" altLang="en-US" sz="1100" b="1" i="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/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29995">
                <a:tc>
                  <a:txBody>
                    <a:bodyPr/>
                    <a:lstStyle/>
                    <a:p>
                      <a:pPr latinLnBrk="1"/>
                      <a:endParaRPr lang="ko-KR" altLang="en-US" sz="1100" b="1" i="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American Typewriter" charset="0"/>
                        <a:ea typeface="American Typewriter" charset="0"/>
                        <a:cs typeface="American Typewriter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cxnSp>
        <p:nvCxnSpPr>
          <p:cNvPr id="24" name="직선 연결선[R] 23"/>
          <p:cNvCxnSpPr/>
          <p:nvPr/>
        </p:nvCxnSpPr>
        <p:spPr>
          <a:xfrm flipH="1">
            <a:off x="2293743" y="6106735"/>
            <a:ext cx="6511581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12" name="표 11"/>
          <p:cNvGraphicFramePr>
            <a:graphicFrameLocks noGrp="1"/>
          </p:cNvGraphicFramePr>
          <p:nvPr/>
        </p:nvGraphicFramePr>
        <p:xfrm>
          <a:off x="214282" y="5832483"/>
          <a:ext cx="928694" cy="8826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286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32785">
                <a:tc>
                  <a:txBody>
                    <a:bodyPr/>
                    <a:lstStyle/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i="0" dirty="0">
                          <a:latin typeface="Constantia" pitchFamily="18" charset="0"/>
                          <a:ea typeface="+mn-ea"/>
                          <a:cs typeface="Georgia" charset="0"/>
                        </a:rPr>
                        <a:t>ACIDITY</a:t>
                      </a:r>
                      <a:endParaRPr lang="ko-KR" altLang="en-US" sz="800" b="1" i="0" dirty="0">
                        <a:latin typeface="Constantia" pitchFamily="18" charset="0"/>
                        <a:ea typeface="+mn-ea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2512">
                <a:tc>
                  <a:txBody>
                    <a:bodyPr/>
                    <a:lstStyle/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i="0" dirty="0">
                          <a:latin typeface="Constantia" pitchFamily="18" charset="0"/>
                          <a:ea typeface="+mn-ea"/>
                          <a:cs typeface="Georgia" charset="0"/>
                        </a:rPr>
                        <a:t>SWEETNESS</a:t>
                      </a:r>
                      <a:endParaRPr lang="ko-KR" altLang="en-US" sz="800" b="1" i="0" dirty="0">
                        <a:latin typeface="Constantia" pitchFamily="18" charset="0"/>
                        <a:ea typeface="+mn-ea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6207">
                <a:tc>
                  <a:txBody>
                    <a:bodyPr/>
                    <a:lstStyle/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i="0" dirty="0">
                          <a:latin typeface="Constantia" pitchFamily="18" charset="0"/>
                          <a:ea typeface="+mn-ea"/>
                          <a:cs typeface="Georgia" charset="0"/>
                        </a:rPr>
                        <a:t>BODY</a:t>
                      </a:r>
                      <a:endParaRPr lang="ko-KR" altLang="en-US" sz="800" b="1" i="0" dirty="0">
                        <a:latin typeface="Constantia" pitchFamily="18" charset="0"/>
                        <a:ea typeface="+mn-ea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2512">
                <a:tc>
                  <a:txBody>
                    <a:bodyPr/>
                    <a:lstStyle/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i="0" dirty="0">
                          <a:latin typeface="Constantia" pitchFamily="18" charset="0"/>
                          <a:ea typeface="+mn-ea"/>
                          <a:cs typeface="Georgia" charset="0"/>
                        </a:rPr>
                        <a:t>FINISH</a:t>
                      </a:r>
                      <a:endParaRPr lang="ko-KR" altLang="en-US" sz="800" b="1" i="0" dirty="0">
                        <a:latin typeface="Constantia" pitchFamily="18" charset="0"/>
                        <a:ea typeface="+mn-ea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3" name="직사각형 12"/>
          <p:cNvSpPr/>
          <p:nvPr/>
        </p:nvSpPr>
        <p:spPr>
          <a:xfrm>
            <a:off x="1000100" y="5903921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직사각형 13"/>
          <p:cNvSpPr/>
          <p:nvPr/>
        </p:nvSpPr>
        <p:spPr>
          <a:xfrm>
            <a:off x="1214414" y="5903921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직사각형 15"/>
          <p:cNvSpPr/>
          <p:nvPr/>
        </p:nvSpPr>
        <p:spPr>
          <a:xfrm>
            <a:off x="1643042" y="5903921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17" name="직사각형 16"/>
          <p:cNvSpPr/>
          <p:nvPr/>
        </p:nvSpPr>
        <p:spPr>
          <a:xfrm>
            <a:off x="1857356" y="5903921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21" name="직사각형 20"/>
          <p:cNvSpPr/>
          <p:nvPr/>
        </p:nvSpPr>
        <p:spPr>
          <a:xfrm>
            <a:off x="1000100" y="6143954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직사각형 21"/>
          <p:cNvSpPr/>
          <p:nvPr/>
        </p:nvSpPr>
        <p:spPr>
          <a:xfrm>
            <a:off x="1214414" y="6143644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직사각형 22"/>
          <p:cNvSpPr/>
          <p:nvPr/>
        </p:nvSpPr>
        <p:spPr>
          <a:xfrm>
            <a:off x="1428728" y="6143954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26" name="직사각형 25"/>
          <p:cNvSpPr/>
          <p:nvPr/>
        </p:nvSpPr>
        <p:spPr>
          <a:xfrm>
            <a:off x="1643042" y="6143954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28" name="직사각형 27"/>
          <p:cNvSpPr/>
          <p:nvPr/>
        </p:nvSpPr>
        <p:spPr>
          <a:xfrm>
            <a:off x="1857356" y="6143954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29" name="직사각형 28"/>
          <p:cNvSpPr/>
          <p:nvPr/>
        </p:nvSpPr>
        <p:spPr>
          <a:xfrm>
            <a:off x="1000100" y="6358268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직사각형 29"/>
          <p:cNvSpPr/>
          <p:nvPr/>
        </p:nvSpPr>
        <p:spPr>
          <a:xfrm>
            <a:off x="1214414" y="6358268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직사각형 30"/>
          <p:cNvSpPr/>
          <p:nvPr/>
        </p:nvSpPr>
        <p:spPr>
          <a:xfrm>
            <a:off x="1428728" y="6358268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34" name="직사각형 33"/>
          <p:cNvSpPr/>
          <p:nvPr/>
        </p:nvSpPr>
        <p:spPr>
          <a:xfrm>
            <a:off x="1000100" y="6572272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직사각형 34"/>
          <p:cNvSpPr/>
          <p:nvPr/>
        </p:nvSpPr>
        <p:spPr>
          <a:xfrm>
            <a:off x="1214414" y="6572272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직사각형 35"/>
          <p:cNvSpPr/>
          <p:nvPr/>
        </p:nvSpPr>
        <p:spPr>
          <a:xfrm>
            <a:off x="1428728" y="6572272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pic>
        <p:nvPicPr>
          <p:cNvPr id="40" name="그림 4" descr="텍스트, 클립아트이(가) 표시된 사진&#10;&#10;자동 생성된 설명">
            <a:extLst>
              <a:ext uri="{FF2B5EF4-FFF2-40B4-BE49-F238E27FC236}">
                <a16:creationId xmlns:a16="http://schemas.microsoft.com/office/drawing/2014/main" id="{B42BC70C-A818-4099-815A-3DB511AA6C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5463" y="6142038"/>
            <a:ext cx="1949450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" name="직사각형 38">
            <a:extLst>
              <a:ext uri="{FF2B5EF4-FFF2-40B4-BE49-F238E27FC236}">
                <a16:creationId xmlns:a16="http://schemas.microsoft.com/office/drawing/2014/main" id="{7E5FB211-8932-418C-88DD-E35430A3DB6F}"/>
              </a:ext>
            </a:extLst>
          </p:cNvPr>
          <p:cNvSpPr/>
          <p:nvPr/>
        </p:nvSpPr>
        <p:spPr>
          <a:xfrm>
            <a:off x="1854014" y="6355908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84693AE3-C3B3-4D08-B4AF-3CDF4FB7F433}"/>
              </a:ext>
            </a:extLst>
          </p:cNvPr>
          <p:cNvSpPr/>
          <p:nvPr/>
        </p:nvSpPr>
        <p:spPr>
          <a:xfrm>
            <a:off x="1854014" y="6574903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pic>
        <p:nvPicPr>
          <p:cNvPr id="37" name="그림 36">
            <a:extLst>
              <a:ext uri="{FF2B5EF4-FFF2-40B4-BE49-F238E27FC236}">
                <a16:creationId xmlns:a16="http://schemas.microsoft.com/office/drawing/2014/main" id="{6B0CCAE5-2567-4E2B-BDA8-B121FA42FF9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2818" y="5085183"/>
            <a:ext cx="939209" cy="939209"/>
          </a:xfrm>
          <a:prstGeom prst="rect">
            <a:avLst/>
          </a:prstGeom>
        </p:spPr>
      </p:pic>
      <p:sp>
        <p:nvSpPr>
          <p:cNvPr id="42" name="직사각형 41">
            <a:extLst>
              <a:ext uri="{FF2B5EF4-FFF2-40B4-BE49-F238E27FC236}">
                <a16:creationId xmlns:a16="http://schemas.microsoft.com/office/drawing/2014/main" id="{626DD745-9C9F-455A-BAFE-003154C911F6}"/>
              </a:ext>
            </a:extLst>
          </p:cNvPr>
          <p:cNvSpPr/>
          <p:nvPr/>
        </p:nvSpPr>
        <p:spPr>
          <a:xfrm>
            <a:off x="1643042" y="6360239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43" name="직사각형 42">
            <a:extLst>
              <a:ext uri="{FF2B5EF4-FFF2-40B4-BE49-F238E27FC236}">
                <a16:creationId xmlns:a16="http://schemas.microsoft.com/office/drawing/2014/main" id="{DC2DC18D-832D-4D27-B018-DC5FB36483A1}"/>
              </a:ext>
            </a:extLst>
          </p:cNvPr>
          <p:cNvSpPr/>
          <p:nvPr/>
        </p:nvSpPr>
        <p:spPr>
          <a:xfrm>
            <a:off x="1649563" y="6572271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pic>
        <p:nvPicPr>
          <p:cNvPr id="4" name="그림 3" descr="텍스트, 알코올, 음료, 음식이(가) 표시된 사진&#10;&#10;자동 생성된 설명">
            <a:extLst>
              <a:ext uri="{FF2B5EF4-FFF2-40B4-BE49-F238E27FC236}">
                <a16:creationId xmlns:a16="http://schemas.microsoft.com/office/drawing/2014/main" id="{FE31FA95-14F0-4127-A38F-1E05930598D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549" y="958169"/>
            <a:ext cx="1311967" cy="4680000"/>
          </a:xfrm>
          <a:prstGeom prst="rect">
            <a:avLst/>
          </a:prstGeom>
        </p:spPr>
      </p:pic>
      <p:sp>
        <p:nvSpPr>
          <p:cNvPr id="38" name="직사각형 37">
            <a:extLst>
              <a:ext uri="{FF2B5EF4-FFF2-40B4-BE49-F238E27FC236}">
                <a16:creationId xmlns:a16="http://schemas.microsoft.com/office/drawing/2014/main" id="{6B93A787-0DF3-49F9-A50E-502AC0DC065F}"/>
              </a:ext>
            </a:extLst>
          </p:cNvPr>
          <p:cNvSpPr/>
          <p:nvPr/>
        </p:nvSpPr>
        <p:spPr>
          <a:xfrm>
            <a:off x="1424425" y="5898250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384710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2270</TotalTime>
  <Words>177</Words>
  <Application>Microsoft Office PowerPoint</Application>
  <PresentationFormat>화면 슬라이드 쇼(4:3)</PresentationFormat>
  <Paragraphs>48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9" baseType="lpstr">
      <vt:lpstr>American Typewriter</vt:lpstr>
      <vt:lpstr>맑은 고딕</vt:lpstr>
      <vt:lpstr>Arial</vt:lpstr>
      <vt:lpstr>Constantia</vt:lpstr>
      <vt:lpstr>Cooper Black</vt:lpstr>
      <vt:lpstr>Georgia</vt:lpstr>
      <vt:lpstr>Times New Roman</vt:lpstr>
      <vt:lpstr>Office 테마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Yuna</dc:creator>
  <cp:lastModifiedBy>Jimmy Kim</cp:lastModifiedBy>
  <cp:revision>63</cp:revision>
  <dcterms:created xsi:type="dcterms:W3CDTF">2019-03-22T07:50:06Z</dcterms:created>
  <dcterms:modified xsi:type="dcterms:W3CDTF">2021-10-19T04:50:41Z</dcterms:modified>
</cp:coreProperties>
</file>