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3" autoAdjust="0"/>
    <p:restoredTop sz="94660"/>
  </p:normalViewPr>
  <p:slideViewPr>
    <p:cSldViewPr snapToGrid="0">
      <p:cViewPr varScale="1">
        <p:scale>
          <a:sx n="87" d="100"/>
          <a:sy n="87" d="100"/>
        </p:scale>
        <p:origin x="1133" y="-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701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2022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1639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07901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2022-06-16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2944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2022-06-16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9230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2022-06-16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6266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0305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2022-06-16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1167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0416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16469-D572-4D94-9B16-2980C86A42BC}" type="datetimeFigureOut">
              <a:rPr lang="ko-KR" altLang="en-US" smtClean="0"/>
              <a:t>2022-06-16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7065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B16469-D572-4D94-9B16-2980C86A42BC}" type="datetimeFigureOut">
              <a:rPr lang="ko-KR" altLang="en-US" smtClean="0"/>
              <a:t>2022-06-16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C123E-57AF-4121-86FA-5AA1E52F683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29640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직선 연결선[R] 5"/>
          <p:cNvCxnSpPr/>
          <p:nvPr/>
        </p:nvCxnSpPr>
        <p:spPr>
          <a:xfrm>
            <a:off x="2293939" y="160339"/>
            <a:ext cx="0" cy="6534151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</a:schemeClr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직선 연결선[R] 10"/>
          <p:cNvCxnSpPr/>
          <p:nvPr/>
        </p:nvCxnSpPr>
        <p:spPr>
          <a:xfrm flipH="1">
            <a:off x="2293941" y="1404939"/>
            <a:ext cx="6511925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텍스트 상자 17"/>
          <p:cNvSpPr txBox="1">
            <a:spLocks noChangeArrowheads="1"/>
          </p:cNvSpPr>
          <p:nvPr/>
        </p:nvSpPr>
        <p:spPr bwMode="auto">
          <a:xfrm>
            <a:off x="2355851" y="98426"/>
            <a:ext cx="4592639" cy="1142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0133" tIns="40067" rIns="80133" bIns="40067">
            <a:spAutoFit/>
          </a:bodyPr>
          <a:lstStyle/>
          <a:p>
            <a:pPr eaLnBrk="1" latinLnBrk="1" hangingPunct="1">
              <a:lnSpc>
                <a:spcPct val="150000"/>
              </a:lnSpc>
              <a:defRPr/>
            </a:pPr>
            <a:r>
              <a:rPr lang="en-US" altLang="ko-KR" sz="1600" b="1" dirty="0" smtClean="0">
                <a:latin typeface="Georgia" pitchFamily="18" charset="0"/>
                <a:ea typeface="맑은 고딕" pitchFamily="50" charset="-127"/>
              </a:rPr>
              <a:t>LIGNUM VITIS</a:t>
            </a:r>
            <a:endParaRPr lang="en-US" altLang="ko-KR" sz="1600" b="1" dirty="0" smtClean="0">
              <a:latin typeface="Georgia" pitchFamily="18" charset="0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defRPr/>
            </a:pPr>
            <a:r>
              <a:rPr lang="en-US" altLang="ko-KR" sz="1600" b="1" dirty="0" err="1" smtClean="0">
                <a:latin typeface="Georgia" pitchFamily="18" charset="0"/>
                <a:ea typeface="맑은 고딕" pitchFamily="50" charset="-127"/>
              </a:rPr>
              <a:t>Frappato</a:t>
            </a:r>
            <a:r>
              <a:rPr lang="en-US" altLang="ko-KR" sz="1600" b="1" dirty="0" smtClean="0">
                <a:latin typeface="Georgia" pitchFamily="18" charset="0"/>
                <a:ea typeface="맑은 고딕" pitchFamily="50" charset="-127"/>
              </a:rPr>
              <a:t> Shiraz Terre </a:t>
            </a:r>
            <a:r>
              <a:rPr lang="en-US" altLang="ko-KR" sz="1600" b="1" dirty="0" err="1" smtClean="0">
                <a:latin typeface="Georgia" pitchFamily="18" charset="0"/>
                <a:ea typeface="맑은 고딕" pitchFamily="50" charset="-127"/>
              </a:rPr>
              <a:t>Siciliane</a:t>
            </a:r>
            <a:r>
              <a:rPr lang="en-US" altLang="ko-KR" sz="1600" b="1" dirty="0" smtClean="0">
                <a:latin typeface="Georgia" pitchFamily="18" charset="0"/>
                <a:ea typeface="맑은 고딕" pitchFamily="50" charset="-127"/>
              </a:rPr>
              <a:t> IGT</a:t>
            </a:r>
            <a:endParaRPr lang="en-US" altLang="ko-KR" sz="1600" b="1" dirty="0">
              <a:latin typeface="Georgia" pitchFamily="18" charset="0"/>
              <a:ea typeface="맑은 고딕" pitchFamily="50" charset="-127"/>
            </a:endParaRPr>
          </a:p>
          <a:p>
            <a:pPr eaLnBrk="1" latinLnBrk="1" hangingPunct="1">
              <a:lnSpc>
                <a:spcPct val="150000"/>
              </a:lnSpc>
              <a:defRPr/>
            </a:pPr>
            <a:r>
              <a:rPr lang="ko-KR" altLang="en-US" sz="1400" dirty="0" err="1" smtClean="0">
                <a:latin typeface="+mn-ea"/>
              </a:rPr>
              <a:t>리그넘</a:t>
            </a:r>
            <a:r>
              <a:rPr lang="ko-KR" altLang="en-US" sz="1400" dirty="0" smtClean="0">
                <a:latin typeface="+mn-ea"/>
              </a:rPr>
              <a:t> </a:t>
            </a:r>
            <a:r>
              <a:rPr lang="ko-KR" altLang="en-US" sz="1400" dirty="0" err="1" smtClean="0">
                <a:latin typeface="+mn-ea"/>
              </a:rPr>
              <a:t>비티스</a:t>
            </a:r>
            <a:endParaRPr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4324175"/>
              </p:ext>
            </p:extLst>
          </p:nvPr>
        </p:nvGraphicFramePr>
        <p:xfrm>
          <a:off x="4929189" y="1292228"/>
          <a:ext cx="3848100" cy="6315192"/>
        </p:xfrm>
        <a:graphic>
          <a:graphicData uri="http://schemas.openxmlformats.org/drawingml/2006/table">
            <a:tbl>
              <a:tblPr/>
              <a:tblGrid>
                <a:gridCol w="3848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26284">
                <a:tc>
                  <a:txBody>
                    <a:bodyPr/>
                    <a:lstStyle/>
                    <a:p>
                      <a:pPr marL="0" marR="0" lvl="0" indent="0" algn="l" defTabSz="7366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ea typeface="맑은 고딕" pitchFamily="50" charset="-127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81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WINEMAKING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시칠리아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토착품종인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프라파토와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쉬라즈의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독특한 특성들을 살리기 위해 큰 오크 배럴을 사용해 숙성합니다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.</a:t>
                      </a:r>
                      <a:endParaRPr kumimoji="0" lang="en-US" altLang="ko-KR" sz="105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11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TASTING </a:t>
                      </a: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NOTE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진한 루비 색을 띠고 잼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허브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체리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자두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,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검붉은 과일의 아로마를 지닌 와인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팔레트에서는 깊이 있으면서 부드럽고 균형 잡힌 산도와 밸런스 좋은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탄닌이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주는 우아한 </a:t>
                      </a:r>
                      <a:r>
                        <a:rPr kumimoji="0" lang="ko-KR" altLang="en-US" sz="9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바디감이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인상적이다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.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 pitchFamily="50" charset="-127"/>
                          <a:ea typeface="+mn-ea"/>
                          <a:cs typeface="+mn-cs"/>
                        </a:rPr>
                        <a:t> 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 pitchFamily="50" charset="-127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서브 온도</a:t>
                      </a:r>
                      <a:r>
                        <a:rPr kumimoji="0" lang="en-US" altLang="ko-KR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18°C</a:t>
                      </a: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음식 추천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: </a:t>
                      </a:r>
                      <a:r>
                        <a:rPr kumimoji="0" lang="ko-KR" altLang="en-US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모든 육류 요리</a:t>
                      </a:r>
                      <a:r>
                        <a:rPr kumimoji="0" lang="en-US" altLang="ko-KR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맑은 고딕"/>
                          <a:ea typeface="+mn-ea"/>
                          <a:cs typeface="+mn-cs"/>
                        </a:rPr>
                        <a:t> </a:t>
                      </a:r>
                      <a:endParaRPr kumimoji="0" lang="en-US" altLang="ko-KR" sz="9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kumimoji="0" lang="en-US" altLang="ko-KR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맑은 고딕"/>
                        <a:ea typeface="+mn-ea"/>
                        <a:cs typeface="+mn-cs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74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charset="0"/>
                          <a:ea typeface="Georgia" charset="0"/>
                          <a:cs typeface="Georgia" charset="0"/>
                        </a:rPr>
                        <a:t>COMMENT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아인슈타인의 중력파를 표현한 </a:t>
                      </a:r>
                      <a:r>
                        <a:rPr kumimoji="0" lang="ko-KR" altLang="en-US" sz="900" b="1" i="0" u="none" strike="noStrike" kern="1200" cap="none" spc="0" normalizeH="0" baseline="0" noProof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리그넘</a:t>
                      </a:r>
                      <a:r>
                        <a:rPr kumimoji="0" lang="ko-KR" altLang="en-US" sz="9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orgia" pitchFamily="18" charset="0"/>
                          <a:ea typeface="+mn-ea"/>
                          <a:cs typeface="+mn-cs"/>
                        </a:rPr>
                        <a:t> 비티스</a:t>
                      </a:r>
                      <a:endParaRPr kumimoji="0" lang="en-US" altLang="ko-KR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ko-KR" altLang="en-US" sz="9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orgia" pitchFamily="18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리그넘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비티스는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아인슈타인의 과학적인 발견인 중력파에 영감을 받아 제작된 레드 와인입니다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. 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최초로 라벨에 나무가 사용된 와인이며 중력파를 표현하는 복합적인 디자인을 기하학적인 모양으로 </a:t>
                      </a:r>
                      <a:r>
                        <a:rPr kumimoji="0" lang="ko-KR" altLang="en-US" sz="9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라벨레</a:t>
                      </a:r>
                      <a:r>
                        <a:rPr kumimoji="0" lang="ko-KR" altLang="en-US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 표현했습니다</a:t>
                      </a:r>
                      <a:r>
                        <a:rPr kumimoji="0" lang="en-US" altLang="ko-KR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. </a:t>
                      </a:r>
                      <a:endParaRPr kumimoji="0" lang="en-US" altLang="ko-K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r>
                        <a:rPr kumimoji="0" lang="en-US" altLang="ko-KR" sz="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endParaRPr kumimoji="0" lang="en-US" altLang="ko-KR" sz="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6045">
                <a:tc>
                  <a:txBody>
                    <a:bodyPr/>
                    <a:lstStyle/>
                    <a:p>
                      <a:pPr marL="120650" marR="0" lvl="0" indent="-120650" algn="l" defTabSz="7366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55289" marR="55289" marT="29319" marB="2931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876657"/>
              </p:ext>
            </p:extLst>
          </p:nvPr>
        </p:nvGraphicFramePr>
        <p:xfrm>
          <a:off x="2432051" y="1476376"/>
          <a:ext cx="2740029" cy="7254106"/>
        </p:xfrm>
        <a:graphic>
          <a:graphicData uri="http://schemas.openxmlformats.org/drawingml/2006/table">
            <a:tbl>
              <a:tblPr/>
              <a:tblGrid>
                <a:gridCol w="2522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7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1608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REGION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Sicilia,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Italy</a:t>
                      </a:r>
                      <a:endParaRPr kumimoji="0" lang="ko-KR" alt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oper Black" panose="0208090404030B020404" pitchFamily="18" charset="0"/>
                        <a:ea typeface="굴림" panose="020B0600000101010101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oper Black" panose="0208090404030B020404" pitchFamily="18" charset="0"/>
                        <a:ea typeface="굴림" panose="020B0600000101010101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1608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TYPE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Red</a:t>
                      </a: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oper Black" panose="0208090404030B0204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1608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ALCOHOL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14.5%</a:t>
                      </a: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1467">
                <a:tc gridSpan="2"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VARIETY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Frappato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nstantia" panose="02030602050306030303" pitchFamily="18" charset="0"/>
                          <a:ea typeface="맑은 고딕" panose="020B0503020000020004" pitchFamily="50" charset="-127"/>
                        </a:rPr>
                        <a:t>Shiraz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AWARDS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2022 </a:t>
                      </a: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대한민국주류대상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대상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2020 Gilbert &amp; Gaillard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90 Points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2020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Berliner Wine Trophy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Gold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2019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Asia Wine Trophy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Silver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2019 </a:t>
                      </a: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Berliner Wine Trophy 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anose="02040502050405020303" pitchFamily="18" charset="0"/>
                          <a:ea typeface="맑은 고딕" panose="020B0503020000020004" pitchFamily="50" charset="-127"/>
                        </a:rPr>
                        <a:t>Gold</a:t>
                      </a:r>
                      <a:endParaRPr kumimoji="0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5939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ko-KR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  <a:cs typeface="Arial" panose="020B0604020202020204" pitchFamily="34" charset="0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merican Typewriter"/>
                        <a:ea typeface="American Typewriter"/>
                        <a:cs typeface="American Typewriter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0175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merican Typewriter"/>
                        <a:ea typeface="American Typewriter"/>
                        <a:cs typeface="American Typewriter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0175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0175"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anose="02040502050405020303" pitchFamily="18" charset="0"/>
                        <a:ea typeface="맑은 고딕" panose="020B0503020000020004" pitchFamily="50" charset="-127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8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1pPr>
                      <a:lvl2pPr marL="742950" indent="-28575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2pPr>
                      <a:lvl3pPr marL="11430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3pPr>
                      <a:lvl4pPr marL="16002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4pPr>
                      <a:lvl5pPr marL="2057400" indent="-228600" latinLnBrk="1">
                        <a:spcBef>
                          <a:spcPct val="200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ko-KR" alt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merican Typewriter"/>
                        <a:ea typeface="American Typewriter"/>
                        <a:cs typeface="American Typewriter"/>
                      </a:endParaRPr>
                    </a:p>
                  </a:txBody>
                  <a:tcPr marL="78191" marR="78191" marT="41469" marB="41469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cxnSp>
        <p:nvCxnSpPr>
          <p:cNvPr id="9" name="직선 연결선[R] 23"/>
          <p:cNvCxnSpPr/>
          <p:nvPr/>
        </p:nvCxnSpPr>
        <p:spPr>
          <a:xfrm flipH="1">
            <a:off x="2293941" y="6107113"/>
            <a:ext cx="6511925" cy="0"/>
          </a:xfrm>
          <a:prstGeom prst="line">
            <a:avLst/>
          </a:prstGeom>
          <a:ln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14316" y="5903915"/>
          <a:ext cx="928687" cy="8826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8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32781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ACIDITY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508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SWEETNESS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4855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BODY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2508">
                <a:tc>
                  <a:txBody>
                    <a:bodyPr/>
                    <a:lstStyle/>
                    <a:p>
                      <a:pPr marL="0" marR="0" indent="0" algn="l" defTabSz="737454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dirty="0">
                          <a:latin typeface="Constantia" pitchFamily="18" charset="0"/>
                          <a:ea typeface="+mn-ea"/>
                          <a:cs typeface="Georgia" charset="0"/>
                        </a:rPr>
                        <a:t>FINISH</a:t>
                      </a:r>
                      <a:endParaRPr lang="ko-KR" altLang="en-US" sz="800" b="1" i="0" dirty="0">
                        <a:latin typeface="Constantia" pitchFamily="18" charset="0"/>
                        <a:ea typeface="+mn-ea"/>
                        <a:cs typeface="Georgia" charset="0"/>
                      </a:endParaRPr>
                    </a:p>
                  </a:txBody>
                  <a:tcPr marL="78191" marR="78191" marT="41467" marB="4146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직사각형 10"/>
          <p:cNvSpPr/>
          <p:nvPr/>
        </p:nvSpPr>
        <p:spPr>
          <a:xfrm>
            <a:off x="1000128" y="5975351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214441" y="5975351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1643066" y="5975351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15" name="직사각형 14"/>
          <p:cNvSpPr/>
          <p:nvPr/>
        </p:nvSpPr>
        <p:spPr>
          <a:xfrm>
            <a:off x="1857378" y="5975351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16" name="직사각형 15"/>
          <p:cNvSpPr/>
          <p:nvPr/>
        </p:nvSpPr>
        <p:spPr>
          <a:xfrm>
            <a:off x="1000128" y="6215065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1214441" y="6215065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18" name="직사각형 17"/>
          <p:cNvSpPr/>
          <p:nvPr/>
        </p:nvSpPr>
        <p:spPr>
          <a:xfrm>
            <a:off x="1428753" y="6215065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19" name="직사각형 18"/>
          <p:cNvSpPr/>
          <p:nvPr/>
        </p:nvSpPr>
        <p:spPr>
          <a:xfrm>
            <a:off x="1643066" y="6215065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0" name="직사각형 19"/>
          <p:cNvSpPr/>
          <p:nvPr/>
        </p:nvSpPr>
        <p:spPr>
          <a:xfrm>
            <a:off x="1857378" y="6215065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1" name="직사각형 20"/>
          <p:cNvSpPr/>
          <p:nvPr/>
        </p:nvSpPr>
        <p:spPr>
          <a:xfrm>
            <a:off x="1000128" y="6429376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2" name="직사각형 21"/>
          <p:cNvSpPr/>
          <p:nvPr/>
        </p:nvSpPr>
        <p:spPr>
          <a:xfrm>
            <a:off x="1214441" y="6429376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1428753" y="6429376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4" name="직사각형 23"/>
          <p:cNvSpPr/>
          <p:nvPr/>
        </p:nvSpPr>
        <p:spPr>
          <a:xfrm>
            <a:off x="1643066" y="6429376"/>
            <a:ext cx="142875" cy="46039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5" name="직사각형 24"/>
          <p:cNvSpPr/>
          <p:nvPr/>
        </p:nvSpPr>
        <p:spPr>
          <a:xfrm>
            <a:off x="1857378" y="6429376"/>
            <a:ext cx="142875" cy="460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6" name="직사각형 25"/>
          <p:cNvSpPr/>
          <p:nvPr/>
        </p:nvSpPr>
        <p:spPr>
          <a:xfrm>
            <a:off x="1000128" y="664369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1214441" y="664369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1428753" y="664369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29" name="직사각형 28"/>
          <p:cNvSpPr/>
          <p:nvPr/>
        </p:nvSpPr>
        <p:spPr>
          <a:xfrm>
            <a:off x="1643066" y="664369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30" name="직사각형 29"/>
          <p:cNvSpPr/>
          <p:nvPr/>
        </p:nvSpPr>
        <p:spPr>
          <a:xfrm>
            <a:off x="1857378" y="6643691"/>
            <a:ext cx="142875" cy="4603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 b="1" dirty="0"/>
          </a:p>
        </p:txBody>
      </p:sp>
      <p:sp>
        <p:nvSpPr>
          <p:cNvPr id="31" name="직사각형 30"/>
          <p:cNvSpPr/>
          <p:nvPr/>
        </p:nvSpPr>
        <p:spPr>
          <a:xfrm>
            <a:off x="1214441" y="5976941"/>
            <a:ext cx="142875" cy="46037"/>
          </a:xfrm>
          <a:prstGeom prst="rect">
            <a:avLst/>
          </a:prstGeom>
          <a:solidFill>
            <a:srgbClr val="FF0000"/>
          </a:solidFill>
          <a:ln w="31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pic>
        <p:nvPicPr>
          <p:cNvPr id="34" name="그림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5207" y="6107113"/>
            <a:ext cx="784947" cy="784947"/>
          </a:xfrm>
          <a:prstGeom prst="rect">
            <a:avLst/>
          </a:prstGeom>
        </p:spPr>
      </p:pic>
      <p:sp>
        <p:nvSpPr>
          <p:cNvPr id="35" name="직사각형 34"/>
          <p:cNvSpPr/>
          <p:nvPr/>
        </p:nvSpPr>
        <p:spPr>
          <a:xfrm>
            <a:off x="1427167" y="5975021"/>
            <a:ext cx="136525" cy="457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19" b="5680"/>
          <a:stretch/>
        </p:blipFill>
        <p:spPr>
          <a:xfrm>
            <a:off x="235748" y="-136838"/>
            <a:ext cx="1628221" cy="580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876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405</TotalTime>
  <Words>143</Words>
  <Application>Microsoft Office PowerPoint</Application>
  <PresentationFormat>화면 슬라이드 쇼(4:3)</PresentationFormat>
  <Paragraphs>45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2" baseType="lpstr">
      <vt:lpstr>American Typewriter</vt:lpstr>
      <vt:lpstr>굴림</vt:lpstr>
      <vt:lpstr>맑은 고딕</vt:lpstr>
      <vt:lpstr>Arial</vt:lpstr>
      <vt:lpstr>Calibri</vt:lpstr>
      <vt:lpstr>Calibri Light</vt:lpstr>
      <vt:lpstr>Constantia</vt:lpstr>
      <vt:lpstr>Cooper Black</vt:lpstr>
      <vt:lpstr>Georgia</vt:lpstr>
      <vt:lpstr>Times New Roman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reo9201@outlook.kr</dc:creator>
  <cp:lastModifiedBy>User</cp:lastModifiedBy>
  <cp:revision>51</cp:revision>
  <dcterms:created xsi:type="dcterms:W3CDTF">2022-01-04T06:08:32Z</dcterms:created>
  <dcterms:modified xsi:type="dcterms:W3CDTF">2022-06-16T07:14:39Z</dcterms:modified>
</cp:coreProperties>
</file>