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8" r:id="rId2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4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83156B-46C0-43B1-BCAE-75FB44CE11F3}" type="datetimeFigureOut">
              <a:rPr lang="ko-KR" altLang="en-US" smtClean="0"/>
              <a:pPr/>
              <a:t>2023-10-10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64FC39-2751-44B8-A294-B617346A2F3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0B8397-7B43-2849-BA35-3333C8449AED}" type="slidenum">
              <a:rPr kumimoji="1" lang="ko-KR" altLang="en-US" smtClean="0"/>
              <a:pPr/>
              <a:t>1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14713455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A4B42F-E244-4CAD-BE44-D0245C9BB9F0}" type="datetimeFigureOut">
              <a:rPr lang="ko-KR" altLang="en-US" smtClean="0"/>
              <a:pPr/>
              <a:t>2023-10-10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CC5AA-0BEC-44D8-B4A9-60F9066E40A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A4B42F-E244-4CAD-BE44-D0245C9BB9F0}" type="datetimeFigureOut">
              <a:rPr lang="ko-KR" altLang="en-US" smtClean="0"/>
              <a:pPr/>
              <a:t>2023-10-10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CC5AA-0BEC-44D8-B4A9-60F9066E40A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A4B42F-E244-4CAD-BE44-D0245C9BB9F0}" type="datetimeFigureOut">
              <a:rPr lang="ko-KR" altLang="en-US" smtClean="0"/>
              <a:pPr/>
              <a:t>2023-10-10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CC5AA-0BEC-44D8-B4A9-60F9066E40A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A4B42F-E244-4CAD-BE44-D0245C9BB9F0}" type="datetimeFigureOut">
              <a:rPr lang="ko-KR" altLang="en-US" smtClean="0"/>
              <a:pPr/>
              <a:t>2023-10-10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CC5AA-0BEC-44D8-B4A9-60F9066E40A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A4B42F-E244-4CAD-BE44-D0245C9BB9F0}" type="datetimeFigureOut">
              <a:rPr lang="ko-KR" altLang="en-US" smtClean="0"/>
              <a:pPr/>
              <a:t>2023-10-10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CC5AA-0BEC-44D8-B4A9-60F9066E40A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A4B42F-E244-4CAD-BE44-D0245C9BB9F0}" type="datetimeFigureOut">
              <a:rPr lang="ko-KR" altLang="en-US" smtClean="0"/>
              <a:pPr/>
              <a:t>2023-10-10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CC5AA-0BEC-44D8-B4A9-60F9066E40A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A4B42F-E244-4CAD-BE44-D0245C9BB9F0}" type="datetimeFigureOut">
              <a:rPr lang="ko-KR" altLang="en-US" smtClean="0"/>
              <a:pPr/>
              <a:t>2023-10-10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CC5AA-0BEC-44D8-B4A9-60F9066E40A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A4B42F-E244-4CAD-BE44-D0245C9BB9F0}" type="datetimeFigureOut">
              <a:rPr lang="ko-KR" altLang="en-US" smtClean="0"/>
              <a:pPr/>
              <a:t>2023-10-10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CC5AA-0BEC-44D8-B4A9-60F9066E40A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A4B42F-E244-4CAD-BE44-D0245C9BB9F0}" type="datetimeFigureOut">
              <a:rPr lang="ko-KR" altLang="en-US" smtClean="0"/>
              <a:pPr/>
              <a:t>2023-10-10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CC5AA-0BEC-44D8-B4A9-60F9066E40A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A4B42F-E244-4CAD-BE44-D0245C9BB9F0}" type="datetimeFigureOut">
              <a:rPr lang="ko-KR" altLang="en-US" smtClean="0"/>
              <a:pPr/>
              <a:t>2023-10-10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CC5AA-0BEC-44D8-B4A9-60F9066E40A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A4B42F-E244-4CAD-BE44-D0245C9BB9F0}" type="datetimeFigureOut">
              <a:rPr lang="ko-KR" altLang="en-US" smtClean="0"/>
              <a:pPr/>
              <a:t>2023-10-10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CC5AA-0BEC-44D8-B4A9-60F9066E40A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A4B42F-E244-4CAD-BE44-D0245C9BB9F0}" type="datetimeFigureOut">
              <a:rPr lang="ko-KR" altLang="en-US" smtClean="0"/>
              <a:pPr/>
              <a:t>2023-10-10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CCC5AA-0BEC-44D8-B4A9-60F9066E40A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직선 연결선[R] 5"/>
          <p:cNvCxnSpPr/>
          <p:nvPr/>
        </p:nvCxnSpPr>
        <p:spPr>
          <a:xfrm>
            <a:off x="2293742" y="159682"/>
            <a:ext cx="0" cy="6534849"/>
          </a:xfrm>
          <a:prstGeom prst="line">
            <a:avLst/>
          </a:prstGeom>
          <a:ln>
            <a:solidFill>
              <a:schemeClr val="dk1">
                <a:shade val="95000"/>
                <a:satMod val="105000"/>
              </a:schemeClr>
            </a:solidFill>
            <a:prstDash val="sysDot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직선 연결선[R] 10"/>
          <p:cNvCxnSpPr/>
          <p:nvPr/>
        </p:nvCxnSpPr>
        <p:spPr>
          <a:xfrm flipH="1">
            <a:off x="2293743" y="1404370"/>
            <a:ext cx="6511581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텍스트 상자 17"/>
          <p:cNvSpPr txBox="1"/>
          <p:nvPr/>
        </p:nvSpPr>
        <p:spPr>
          <a:xfrm>
            <a:off x="2355318" y="260648"/>
            <a:ext cx="2925408" cy="1142746"/>
          </a:xfrm>
          <a:prstGeom prst="rect">
            <a:avLst/>
          </a:prstGeom>
          <a:noFill/>
        </p:spPr>
        <p:txBody>
          <a:bodyPr wrap="none" lIns="80133" tIns="40067" rIns="80133" bIns="40067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600" b="1" dirty="0">
                <a:latin typeface="Georgia" pitchFamily="18" charset="0"/>
                <a:ea typeface="Constantia" charset="0"/>
                <a:cs typeface="Constantia" charset="0"/>
              </a:rPr>
              <a:t>Saint </a:t>
            </a:r>
            <a:r>
              <a:rPr lang="en-US" altLang="ko-KR" sz="1600" b="1" dirty="0" smtClean="0">
                <a:latin typeface="Georgia" pitchFamily="18" charset="0"/>
                <a:ea typeface="Constantia" charset="0"/>
                <a:cs typeface="Constantia" charset="0"/>
              </a:rPr>
              <a:t>Andre</a:t>
            </a:r>
          </a:p>
          <a:p>
            <a:pPr>
              <a:lnSpc>
                <a:spcPct val="150000"/>
              </a:lnSpc>
            </a:pPr>
            <a:r>
              <a:rPr lang="en-US" altLang="ko-KR" sz="1600" b="1" dirty="0" err="1">
                <a:latin typeface="Georgia" pitchFamily="18" charset="0"/>
                <a:ea typeface="Constantia" charset="0"/>
                <a:cs typeface="Constantia" charset="0"/>
              </a:rPr>
              <a:t>Folie</a:t>
            </a:r>
            <a:r>
              <a:rPr lang="en-US" altLang="ko-KR" sz="1600" b="1" dirty="0">
                <a:latin typeface="Georgia" pitchFamily="18" charset="0"/>
                <a:ea typeface="Constantia" charset="0"/>
                <a:cs typeface="Constantia" charset="0"/>
              </a:rPr>
              <a:t> </a:t>
            </a:r>
            <a:r>
              <a:rPr lang="en-US" altLang="ko-KR" sz="1600" b="1" dirty="0" err="1">
                <a:latin typeface="Georgia" pitchFamily="18" charset="0"/>
                <a:ea typeface="Constantia" charset="0"/>
                <a:cs typeface="Constantia" charset="0"/>
              </a:rPr>
              <a:t>D’Ines</a:t>
            </a:r>
            <a:r>
              <a:rPr lang="en-US" altLang="ko-KR" sz="1600" b="1" dirty="0">
                <a:latin typeface="Georgia" pitchFamily="18" charset="0"/>
                <a:ea typeface="Constantia" charset="0"/>
                <a:cs typeface="Constantia" charset="0"/>
              </a:rPr>
              <a:t>- </a:t>
            </a:r>
            <a:r>
              <a:rPr lang="en-US" altLang="ko-KR" sz="1600" b="1" dirty="0" smtClean="0">
                <a:latin typeface="Georgia" pitchFamily="18" charset="0"/>
                <a:ea typeface="Constantia" charset="0"/>
                <a:cs typeface="Constantia" charset="0"/>
              </a:rPr>
              <a:t>Rouge</a:t>
            </a:r>
            <a:endParaRPr lang="en-US" altLang="ko-KR" sz="1600" b="1" dirty="0">
              <a:latin typeface="Georgia" pitchFamily="18" charset="0"/>
              <a:ea typeface="Constantia" charset="0"/>
              <a:cs typeface="Constantia" charset="0"/>
            </a:endParaRPr>
          </a:p>
          <a:p>
            <a:pPr>
              <a:lnSpc>
                <a:spcPct val="150000"/>
              </a:lnSpc>
            </a:pPr>
            <a:r>
              <a:rPr kumimoji="1" lang="ko-KR" altLang="en-US" sz="1400" dirty="0" err="1" smtClean="0">
                <a:latin typeface="+mj-ea"/>
                <a:ea typeface="+mj-ea"/>
              </a:rPr>
              <a:t>도멘</a:t>
            </a:r>
            <a:r>
              <a:rPr kumimoji="1" lang="ko-KR" altLang="en-US" sz="1400" dirty="0" smtClean="0">
                <a:latin typeface="+mj-ea"/>
                <a:ea typeface="+mj-ea"/>
              </a:rPr>
              <a:t> </a:t>
            </a:r>
            <a:r>
              <a:rPr kumimoji="1" lang="ko-KR" altLang="en-US" sz="1400" dirty="0" err="1" smtClean="0">
                <a:latin typeface="+mj-ea"/>
                <a:ea typeface="+mj-ea"/>
              </a:rPr>
              <a:t>생앙드레</a:t>
            </a:r>
            <a:r>
              <a:rPr kumimoji="1" lang="ko-KR" altLang="en-US" sz="1400" dirty="0" smtClean="0">
                <a:latin typeface="+mj-ea"/>
                <a:ea typeface="+mj-ea"/>
              </a:rPr>
              <a:t> 폴리에 </a:t>
            </a:r>
            <a:r>
              <a:rPr kumimoji="1" lang="ko-KR" altLang="en-US" sz="1400" dirty="0" err="1" smtClean="0">
                <a:latin typeface="+mj-ea"/>
                <a:ea typeface="+mj-ea"/>
              </a:rPr>
              <a:t>디네스</a:t>
            </a:r>
            <a:r>
              <a:rPr kumimoji="1" lang="ko-KR" altLang="en-US" sz="1400" dirty="0" smtClean="0">
                <a:latin typeface="+mj-ea"/>
                <a:ea typeface="+mj-ea"/>
              </a:rPr>
              <a:t> </a:t>
            </a:r>
            <a:r>
              <a:rPr kumimoji="1" lang="ko-KR" altLang="en-US" sz="1400" dirty="0" err="1" smtClean="0">
                <a:latin typeface="+mj-ea"/>
                <a:ea typeface="+mj-ea"/>
              </a:rPr>
              <a:t>루즈</a:t>
            </a:r>
            <a:endParaRPr kumimoji="1" lang="ko-KR" altLang="en-US" sz="1400" dirty="0">
              <a:latin typeface="+mj-ea"/>
              <a:ea typeface="+mj-ea"/>
            </a:endParaRPr>
          </a:p>
        </p:txBody>
      </p:sp>
      <p:graphicFrame>
        <p:nvGraphicFramePr>
          <p:cNvPr id="19" name="표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73204637"/>
              </p:ext>
            </p:extLst>
          </p:nvPr>
        </p:nvGraphicFramePr>
        <p:xfrm>
          <a:off x="5003022" y="1476477"/>
          <a:ext cx="3802300" cy="387331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802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330317">
                <a:tc>
                  <a:txBody>
                    <a:bodyPr/>
                    <a:lstStyle/>
                    <a:p>
                      <a:pPr marL="0" marR="0" indent="0" algn="l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lang="en-US" altLang="ko-KR" sz="1100" b="1" dirty="0">
                          <a:latin typeface="Georgia" charset="0"/>
                          <a:ea typeface="Georgia" charset="0"/>
                          <a:cs typeface="Georgia" charset="0"/>
                        </a:rPr>
                        <a:t>TASTING</a:t>
                      </a:r>
                      <a:r>
                        <a:rPr lang="en-US" altLang="ko-KR" sz="1100" b="1" baseline="0" dirty="0">
                          <a:latin typeface="Georgia" charset="0"/>
                          <a:ea typeface="Georgia" charset="0"/>
                          <a:cs typeface="Georgia" charset="0"/>
                        </a:rPr>
                        <a:t> NOTE </a:t>
                      </a:r>
                    </a:p>
                    <a:p>
                      <a:pPr algn="just"/>
                      <a:endParaRPr lang="en-US" altLang="ko-KR" sz="900" dirty="0" smtClean="0"/>
                    </a:p>
                    <a:p>
                      <a:pPr algn="just"/>
                      <a:r>
                        <a:rPr lang="ko-KR" altLang="en-US" sz="900" baseline="0" dirty="0" smtClean="0"/>
                        <a:t>풍부한 아로마</a:t>
                      </a:r>
                      <a:r>
                        <a:rPr lang="en-US" altLang="ko-KR" sz="900" baseline="0" dirty="0" smtClean="0"/>
                        <a:t>, </a:t>
                      </a:r>
                      <a:r>
                        <a:rPr lang="ko-KR" altLang="en-US" sz="900" baseline="0" dirty="0" err="1" smtClean="0"/>
                        <a:t>삼나무향과</a:t>
                      </a:r>
                      <a:r>
                        <a:rPr lang="ko-KR" altLang="en-US" sz="900" baseline="0" dirty="0" smtClean="0"/>
                        <a:t> </a:t>
                      </a:r>
                      <a:r>
                        <a:rPr lang="ko-KR" altLang="en-US" sz="900" baseline="0" dirty="0" err="1" smtClean="0"/>
                        <a:t>토스트한</a:t>
                      </a:r>
                      <a:r>
                        <a:rPr lang="ko-KR" altLang="en-US" sz="900" baseline="0" dirty="0" smtClean="0"/>
                        <a:t> 체리</a:t>
                      </a:r>
                      <a:r>
                        <a:rPr lang="en-US" altLang="ko-KR" sz="900" baseline="0" dirty="0" smtClean="0"/>
                        <a:t>,</a:t>
                      </a:r>
                      <a:r>
                        <a:rPr lang="ko-KR" altLang="en-US" sz="900" baseline="0" dirty="0" smtClean="0"/>
                        <a:t>약간의 후추</a:t>
                      </a:r>
                      <a:r>
                        <a:rPr lang="en-US" altLang="ko-KR" sz="900" baseline="0" dirty="0" smtClean="0"/>
                        <a:t>,</a:t>
                      </a:r>
                      <a:r>
                        <a:rPr lang="ko-KR" altLang="en-US" sz="900" baseline="0" dirty="0" smtClean="0"/>
                        <a:t>허브 등 스파이시한 풍미의 조화가 좋음</a:t>
                      </a:r>
                      <a:r>
                        <a:rPr lang="en-US" altLang="ko-KR" sz="900" baseline="0" dirty="0" smtClean="0"/>
                        <a:t>.</a:t>
                      </a:r>
                      <a:r>
                        <a:rPr lang="ko-KR" altLang="en-US" sz="900" baseline="0" dirty="0" smtClean="0"/>
                        <a:t> </a:t>
                      </a:r>
                      <a:endParaRPr lang="en-US" altLang="ko-KR" sz="900" baseline="0" dirty="0" smtClean="0"/>
                    </a:p>
                    <a:p>
                      <a:pPr algn="just"/>
                      <a:r>
                        <a:rPr lang="ko-KR" altLang="en-US" sz="900" baseline="0" dirty="0" smtClean="0"/>
                        <a:t>부드러운 타닌과 둥근 질감이 와인을 매우 고급스럽게 표현해 준다 밸런스가 </a:t>
                      </a:r>
                      <a:r>
                        <a:rPr lang="ko-KR" altLang="en-US" sz="900" baseline="0" dirty="0" err="1" smtClean="0"/>
                        <a:t>매우좋다</a:t>
                      </a:r>
                      <a:r>
                        <a:rPr lang="en-US" altLang="ko-KR" sz="900" baseline="0" dirty="0" smtClean="0"/>
                        <a:t>.</a:t>
                      </a:r>
                    </a:p>
                    <a:p>
                      <a:pPr algn="just"/>
                      <a:endParaRPr lang="en-US" altLang="ko-KR" sz="900" baseline="0" dirty="0" smtClean="0"/>
                    </a:p>
                    <a:p>
                      <a:r>
                        <a:rPr lang="ko-KR" altLang="en-US" sz="900" dirty="0" err="1" smtClean="0"/>
                        <a:t>추천음식</a:t>
                      </a:r>
                      <a:r>
                        <a:rPr lang="en-US" altLang="ko-KR" sz="900" dirty="0" smtClean="0"/>
                        <a:t>: </a:t>
                      </a:r>
                      <a:r>
                        <a:rPr lang="ko-KR" altLang="en-US" sz="900" dirty="0" smtClean="0"/>
                        <a:t>소고기로 만든 </a:t>
                      </a:r>
                      <a:r>
                        <a:rPr lang="ko-KR" altLang="en-US" sz="900" dirty="0" err="1" smtClean="0"/>
                        <a:t>수제버거</a:t>
                      </a:r>
                      <a:r>
                        <a:rPr lang="en-US" altLang="ko-KR" sz="900" dirty="0" smtClean="0"/>
                        <a:t>, </a:t>
                      </a:r>
                      <a:r>
                        <a:rPr lang="ko-KR" altLang="en-US" sz="900" dirty="0" err="1" smtClean="0"/>
                        <a:t>미트파이</a:t>
                      </a:r>
                      <a:r>
                        <a:rPr lang="en-US" altLang="ko-KR" sz="900" dirty="0" smtClean="0"/>
                        <a:t>, </a:t>
                      </a:r>
                      <a:r>
                        <a:rPr lang="ko-KR" altLang="en-US" sz="900" dirty="0" err="1" smtClean="0"/>
                        <a:t>라구파스타</a:t>
                      </a:r>
                      <a:endParaRPr lang="en-US" altLang="ko-KR" sz="900" dirty="0"/>
                    </a:p>
                    <a:p>
                      <a:endParaRPr lang="en-US" altLang="ko-KR" sz="900" dirty="0"/>
                    </a:p>
                    <a:p>
                      <a:endParaRPr lang="en-US" altLang="ko-KR" sz="900" dirty="0"/>
                    </a:p>
                  </a:txBody>
                  <a:tcPr marL="55289" marR="55289" marT="29321" marB="29321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50282">
                <a:tc>
                  <a:txBody>
                    <a:bodyPr/>
                    <a:lstStyle/>
                    <a:p>
                      <a:r>
                        <a:rPr lang="en-US" altLang="ko-KR" sz="1100" b="1" dirty="0">
                          <a:solidFill>
                            <a:schemeClr val="tx1"/>
                          </a:solidFill>
                          <a:latin typeface="Georgia" charset="0"/>
                          <a:ea typeface="Georgia" charset="0"/>
                          <a:cs typeface="Georgia" charset="0"/>
                        </a:rPr>
                        <a:t>COMMENT</a:t>
                      </a:r>
                    </a:p>
                    <a:p>
                      <a:endParaRPr lang="en-US" altLang="ko-KR" sz="1100" b="1" dirty="0">
                        <a:solidFill>
                          <a:schemeClr val="tx1"/>
                        </a:solidFill>
                        <a:latin typeface="Georgia" charset="0"/>
                        <a:cs typeface="Arial" pitchFamily="34" charset="0"/>
                      </a:endParaRPr>
                    </a:p>
                    <a:p>
                      <a:pPr marL="171450" indent="-171450">
                        <a:buFont typeface="Arial" charset="0"/>
                        <a:buChar char="•"/>
                      </a:pPr>
                      <a:r>
                        <a:rPr lang="ko-KR" altLang="en-US" sz="9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도멘</a:t>
                      </a:r>
                      <a:r>
                        <a:rPr lang="ko-KR" altLang="en-US" sz="9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9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생앙드레</a:t>
                      </a:r>
                      <a:endParaRPr lang="en-US" altLang="ko-KR" sz="9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indent="-171450">
                        <a:buFont typeface="Arial" charset="0"/>
                        <a:buChar char="•"/>
                      </a:pPr>
                      <a:endParaRPr lang="en-US" altLang="ko-KR" sz="9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indent="-171450">
                        <a:buFont typeface="Arial" charset="0"/>
                        <a:buChar char="•"/>
                      </a:pPr>
                      <a:r>
                        <a:rPr lang="en-US" altLang="ko-KR" sz="9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Langedoc</a:t>
                      </a:r>
                      <a:r>
                        <a:rPr lang="ko-KR" altLang="en-US" sz="9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의 모든 전통적인 포도 품종</a:t>
                      </a:r>
                      <a:r>
                        <a:rPr lang="en-US" altLang="ko-KR" sz="9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9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생소</a:t>
                      </a:r>
                      <a:r>
                        <a:rPr lang="en-US" altLang="ko-KR" sz="9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9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까리냥</a:t>
                      </a:r>
                      <a:r>
                        <a:rPr lang="en-US" altLang="ko-KR" sz="9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9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샤르도네</a:t>
                      </a:r>
                      <a:r>
                        <a:rPr lang="en-US" altLang="ko-KR" sz="9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</a:t>
                      </a:r>
                      <a:r>
                        <a:rPr lang="ko-KR" altLang="en-US" sz="9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머스캣</a:t>
                      </a:r>
                      <a:r>
                        <a:rPr lang="en-US" altLang="ko-KR" sz="9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9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루산느</a:t>
                      </a:r>
                      <a:r>
                        <a:rPr lang="en-US" altLang="ko-KR" sz="9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9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베르멘티노</a:t>
                      </a:r>
                      <a:r>
                        <a:rPr lang="en-US" altLang="ko-KR" sz="9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9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및 </a:t>
                      </a:r>
                      <a:r>
                        <a:rPr lang="ko-KR" altLang="en-US" sz="9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비오니에</a:t>
                      </a:r>
                      <a:r>
                        <a:rPr lang="en-US" altLang="ko-KR" sz="9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r>
                        <a:rPr lang="ko-KR" altLang="en-US" sz="9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를 모두 생산할 </a:t>
                      </a:r>
                      <a:r>
                        <a:rPr lang="ko-KR" altLang="en-US" sz="9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수있는</a:t>
                      </a:r>
                      <a:r>
                        <a:rPr lang="ko-KR" altLang="en-US" sz="9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대형 </a:t>
                      </a:r>
                      <a:r>
                        <a:rPr lang="ko-KR" altLang="en-US" sz="9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와이너리</a:t>
                      </a:r>
                      <a:r>
                        <a:rPr lang="ko-KR" altLang="en-US" sz="9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9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9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여기에 특정 </a:t>
                      </a:r>
                      <a:r>
                        <a:rPr lang="ko-KR" altLang="en-US" sz="9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보르도</a:t>
                      </a:r>
                      <a:r>
                        <a:rPr lang="ko-KR" altLang="en-US" sz="9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포도 품종</a:t>
                      </a:r>
                      <a:r>
                        <a:rPr lang="en-US" altLang="ko-KR" sz="9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9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메를로</a:t>
                      </a:r>
                      <a:r>
                        <a:rPr lang="ko-KR" altLang="en-US" sz="9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및 </a:t>
                      </a:r>
                      <a:r>
                        <a:rPr lang="ko-KR" altLang="en-US" sz="9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까베르네</a:t>
                      </a:r>
                      <a:r>
                        <a:rPr lang="ko-KR" altLang="en-US" sz="9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프랑</a:t>
                      </a:r>
                      <a:r>
                        <a:rPr lang="en-US" altLang="ko-KR" sz="9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r>
                        <a:rPr lang="ko-KR" altLang="en-US" sz="9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이 추가되고</a:t>
                      </a:r>
                      <a:r>
                        <a:rPr lang="en-US" altLang="ko-KR" sz="9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lang="ko-KR" altLang="en-US" sz="9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생앙드레의</a:t>
                      </a:r>
                      <a:r>
                        <a:rPr lang="ko-KR" altLang="en-US" sz="9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포도밭은 해양의 영향으로 약한 지중해성 기후의 혜택을 받고 있다</a:t>
                      </a:r>
                      <a:r>
                        <a:rPr lang="en-US" altLang="ko-KR" sz="9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lang="ko-KR" altLang="en-US" sz="9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주로 점토 석회석인 이곳의 토양은 우수한 품질의 와인 생산이 가능하다</a:t>
                      </a:r>
                      <a:r>
                        <a:rPr lang="en-US" altLang="ko-KR" sz="9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en-US" altLang="ko-KR" sz="900" dirty="0">
                        <a:solidFill>
                          <a:schemeClr val="tx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55289" marR="55289" marT="29321" marB="29321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62306">
                <a:tc>
                  <a:txBody>
                    <a:bodyPr/>
                    <a:lstStyle/>
                    <a:p>
                      <a:pPr marL="171450" marR="0" lvl="0" indent="-17145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endParaRPr lang="en-US" altLang="ko-KR" sz="900" b="0" dirty="0">
                        <a:solidFill>
                          <a:schemeClr val="tx1"/>
                        </a:solidFill>
                        <a:latin typeface="+mn-lt"/>
                        <a:ea typeface="Georgia" charset="0"/>
                        <a:cs typeface="Georgia" charset="0"/>
                      </a:endParaRPr>
                    </a:p>
                  </a:txBody>
                  <a:tcPr marL="55289" marR="55289" marT="29321" marB="29321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20" name="표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9127593"/>
              </p:ext>
            </p:extLst>
          </p:nvPr>
        </p:nvGraphicFramePr>
        <p:xfrm>
          <a:off x="2432316" y="1476478"/>
          <a:ext cx="2401406" cy="323003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4014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01992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b="1" dirty="0">
                          <a:latin typeface="Georgia" charset="0"/>
                          <a:ea typeface="Georgia" charset="0"/>
                          <a:cs typeface="Georgia" charset="0"/>
                        </a:rPr>
                        <a:t>REGION</a:t>
                      </a:r>
                    </a:p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aseline="0" dirty="0" smtClean="0">
                          <a:latin typeface="Constantia" charset="0"/>
                          <a:ea typeface="Constantia" charset="0"/>
                          <a:cs typeface="Constantia" charset="0"/>
                        </a:rPr>
                        <a:t>Languedoc-Roussillon, </a:t>
                      </a:r>
                      <a:r>
                        <a:rPr lang="en-US" altLang="ko-KR" sz="1100" baseline="0" dirty="0">
                          <a:latin typeface="Constantia" charset="0"/>
                          <a:ea typeface="Constantia" charset="0"/>
                          <a:cs typeface="Constantia" charset="0"/>
                        </a:rPr>
                        <a:t>France</a:t>
                      </a:r>
                      <a:endParaRPr lang="en-US" altLang="ko-KR" sz="1100" dirty="0">
                        <a:latin typeface="Constantia" charset="0"/>
                        <a:ea typeface="Constantia" charset="0"/>
                        <a:cs typeface="Constantia" charset="0"/>
                      </a:endParaRPr>
                    </a:p>
                    <a:p>
                      <a:pPr latinLnBrk="1"/>
                      <a:endParaRPr lang="ko-KR" altLang="en-US" sz="1100" b="1" dirty="0">
                        <a:latin typeface="Cooper Black" charset="0"/>
                        <a:ea typeface="Cooper Black" charset="0"/>
                        <a:cs typeface="Cooper Black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1992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b="1" dirty="0">
                          <a:latin typeface="Georgia" charset="0"/>
                          <a:ea typeface="Georgia" charset="0"/>
                          <a:cs typeface="Georgia" charset="0"/>
                        </a:rPr>
                        <a:t>TYPE</a:t>
                      </a:r>
                    </a:p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dirty="0">
                          <a:latin typeface="Constantia" charset="0"/>
                          <a:ea typeface="Constantia" charset="0"/>
                          <a:cs typeface="Constantia" charset="0"/>
                        </a:rPr>
                        <a:t>Red</a:t>
                      </a: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1992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b="1" dirty="0">
                          <a:latin typeface="Georgia" charset="0"/>
                          <a:ea typeface="Georgia" charset="0"/>
                          <a:cs typeface="Georgia" charset="0"/>
                        </a:rPr>
                        <a:t>ALCOHOL</a:t>
                      </a:r>
                    </a:p>
                    <a:p>
                      <a:pPr latinLnBrk="1"/>
                      <a:r>
                        <a:rPr lang="en-US" altLang="ko-KR" sz="1100" b="0" dirty="0">
                          <a:latin typeface="Constantia" charset="0"/>
                          <a:ea typeface="Constantia" charset="0"/>
                          <a:cs typeface="Constantia" charset="0"/>
                        </a:rPr>
                        <a:t>13.5% </a:t>
                      </a:r>
                      <a:endParaRPr lang="ko-KR" altLang="en-US" sz="1100" b="0" dirty="0">
                        <a:latin typeface="Constantia" charset="0"/>
                        <a:ea typeface="Constantia" charset="0"/>
                        <a:cs typeface="Constantia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04304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b="1" dirty="0">
                          <a:latin typeface="Georgia" charset="0"/>
                          <a:ea typeface="Georgia" charset="0"/>
                          <a:cs typeface="Georgia" charset="0"/>
                        </a:rPr>
                        <a:t>VARIETY</a:t>
                      </a:r>
                    </a:p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aseline="0" dirty="0" smtClean="0">
                          <a:latin typeface="Constantia" charset="0"/>
                          <a:ea typeface="Constantia" charset="0"/>
                          <a:cs typeface="Constantia" charset="0"/>
                        </a:rPr>
                        <a:t>Merlot</a:t>
                      </a:r>
                    </a:p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aseline="0" dirty="0" smtClean="0">
                          <a:latin typeface="Constantia" charset="0"/>
                          <a:ea typeface="Constantia" charset="0"/>
                          <a:cs typeface="Constantia" charset="0"/>
                        </a:rPr>
                        <a:t>Syrah</a:t>
                      </a:r>
                    </a:p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1200" baseline="0" dirty="0" smtClean="0">
                          <a:solidFill>
                            <a:schemeClr val="tx1"/>
                          </a:solidFill>
                          <a:latin typeface="Constantia" charset="0"/>
                          <a:ea typeface="Constantia" charset="0"/>
                          <a:cs typeface="Constantia" charset="0"/>
                        </a:rPr>
                        <a:t>Cabernet franc </a:t>
                      </a:r>
                    </a:p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1200" baseline="0" dirty="0" err="1" smtClean="0">
                          <a:solidFill>
                            <a:schemeClr val="tx1"/>
                          </a:solidFill>
                          <a:latin typeface="Constantia" charset="0"/>
                          <a:ea typeface="Constantia" charset="0"/>
                          <a:cs typeface="Constantia" charset="0"/>
                        </a:rPr>
                        <a:t>Nielluccio</a:t>
                      </a:r>
                      <a:r>
                        <a:rPr lang="en-US" altLang="ko-KR" sz="1100" kern="1200" baseline="0" dirty="0" smtClean="0">
                          <a:solidFill>
                            <a:schemeClr val="tx1"/>
                          </a:solidFill>
                          <a:latin typeface="Constantia" charset="0"/>
                          <a:ea typeface="Constantia" charset="0"/>
                          <a:cs typeface="Constantia" charset="0"/>
                        </a:rPr>
                        <a:t>(=Sangiovese)</a:t>
                      </a:r>
                    </a:p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100" baseline="0" dirty="0" smtClean="0">
                        <a:latin typeface="Constantia" charset="0"/>
                        <a:ea typeface="Constantia" charset="0"/>
                        <a:cs typeface="Constantia" charset="0"/>
                      </a:endParaRPr>
                    </a:p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dirty="0" smtClean="0"/>
                        <a:t/>
                      </a:r>
                      <a:br>
                        <a:rPr lang="en-US" altLang="ko-KR" sz="1100" dirty="0" smtClean="0"/>
                      </a:br>
                      <a:endParaRPr lang="en-US" altLang="ko-KR" sz="1100" baseline="0" dirty="0">
                        <a:latin typeface="Constantia" charset="0"/>
                        <a:ea typeface="Constantia" charset="0"/>
                        <a:cs typeface="Constantia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cxnSp>
        <p:nvCxnSpPr>
          <p:cNvPr id="24" name="직선 연결선[R] 23"/>
          <p:cNvCxnSpPr/>
          <p:nvPr/>
        </p:nvCxnSpPr>
        <p:spPr>
          <a:xfrm flipH="1">
            <a:off x="2293743" y="6106735"/>
            <a:ext cx="6511581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12" name="표 11"/>
          <p:cNvGraphicFramePr>
            <a:graphicFrameLocks noGrp="1"/>
          </p:cNvGraphicFramePr>
          <p:nvPr/>
        </p:nvGraphicFramePr>
        <p:xfrm>
          <a:off x="214282" y="5832483"/>
          <a:ext cx="928694" cy="88266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286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32785">
                <a:tc>
                  <a:txBody>
                    <a:bodyPr/>
                    <a:lstStyle/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1" i="0" dirty="0">
                          <a:latin typeface="Constantia" pitchFamily="18" charset="0"/>
                          <a:ea typeface="+mn-ea"/>
                          <a:cs typeface="Georgia" charset="0"/>
                        </a:rPr>
                        <a:t>ACIDITY</a:t>
                      </a:r>
                      <a:endParaRPr lang="ko-KR" altLang="en-US" sz="800" b="1" i="0" dirty="0">
                        <a:latin typeface="Constantia" pitchFamily="18" charset="0"/>
                        <a:ea typeface="+mn-ea"/>
                        <a:cs typeface="Georgia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2512">
                <a:tc>
                  <a:txBody>
                    <a:bodyPr/>
                    <a:lstStyle/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1" i="0" dirty="0">
                          <a:latin typeface="Constantia" pitchFamily="18" charset="0"/>
                          <a:ea typeface="+mn-ea"/>
                          <a:cs typeface="Georgia" charset="0"/>
                        </a:rPr>
                        <a:t>SWEETNESS</a:t>
                      </a:r>
                      <a:endParaRPr lang="ko-KR" altLang="en-US" sz="800" b="1" i="0" dirty="0">
                        <a:latin typeface="Constantia" pitchFamily="18" charset="0"/>
                        <a:ea typeface="+mn-ea"/>
                        <a:cs typeface="Georgia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6207">
                <a:tc>
                  <a:txBody>
                    <a:bodyPr/>
                    <a:lstStyle/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1" i="0" dirty="0">
                          <a:latin typeface="Constantia" pitchFamily="18" charset="0"/>
                          <a:ea typeface="+mn-ea"/>
                          <a:cs typeface="Georgia" charset="0"/>
                        </a:rPr>
                        <a:t>BODY</a:t>
                      </a:r>
                      <a:endParaRPr lang="ko-KR" altLang="en-US" sz="800" b="1" i="0" dirty="0">
                        <a:latin typeface="Constantia" pitchFamily="18" charset="0"/>
                        <a:ea typeface="+mn-ea"/>
                        <a:cs typeface="Georgia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2512">
                <a:tc>
                  <a:txBody>
                    <a:bodyPr/>
                    <a:lstStyle/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1" i="0" dirty="0">
                          <a:latin typeface="Constantia" pitchFamily="18" charset="0"/>
                          <a:ea typeface="+mn-ea"/>
                          <a:cs typeface="Georgia" charset="0"/>
                        </a:rPr>
                        <a:t>FINISH</a:t>
                      </a:r>
                      <a:endParaRPr lang="ko-KR" altLang="en-US" sz="800" b="1" i="0" dirty="0">
                        <a:latin typeface="Constantia" pitchFamily="18" charset="0"/>
                        <a:ea typeface="+mn-ea"/>
                        <a:cs typeface="Georgia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3" name="직사각형 12"/>
          <p:cNvSpPr/>
          <p:nvPr/>
        </p:nvSpPr>
        <p:spPr>
          <a:xfrm>
            <a:off x="1000100" y="5903921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직사각형 13"/>
          <p:cNvSpPr/>
          <p:nvPr/>
        </p:nvSpPr>
        <p:spPr>
          <a:xfrm>
            <a:off x="1214414" y="5903921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직사각형 14"/>
          <p:cNvSpPr/>
          <p:nvPr/>
        </p:nvSpPr>
        <p:spPr>
          <a:xfrm>
            <a:off x="1428728" y="5903921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16" name="직사각형 15"/>
          <p:cNvSpPr/>
          <p:nvPr/>
        </p:nvSpPr>
        <p:spPr>
          <a:xfrm>
            <a:off x="1643042" y="5903921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17" name="직사각형 16"/>
          <p:cNvSpPr/>
          <p:nvPr/>
        </p:nvSpPr>
        <p:spPr>
          <a:xfrm>
            <a:off x="1857356" y="5903921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21" name="직사각형 20"/>
          <p:cNvSpPr/>
          <p:nvPr/>
        </p:nvSpPr>
        <p:spPr>
          <a:xfrm>
            <a:off x="1000100" y="6143954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직사각형 21"/>
          <p:cNvSpPr/>
          <p:nvPr/>
        </p:nvSpPr>
        <p:spPr>
          <a:xfrm>
            <a:off x="1214414" y="6143954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직사각형 22"/>
          <p:cNvSpPr/>
          <p:nvPr/>
        </p:nvSpPr>
        <p:spPr>
          <a:xfrm>
            <a:off x="1428728" y="6143954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26" name="직사각형 25"/>
          <p:cNvSpPr/>
          <p:nvPr/>
        </p:nvSpPr>
        <p:spPr>
          <a:xfrm>
            <a:off x="1643042" y="6143954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28" name="직사각형 27"/>
          <p:cNvSpPr/>
          <p:nvPr/>
        </p:nvSpPr>
        <p:spPr>
          <a:xfrm>
            <a:off x="1857356" y="6143954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29" name="직사각형 28"/>
          <p:cNvSpPr/>
          <p:nvPr/>
        </p:nvSpPr>
        <p:spPr>
          <a:xfrm>
            <a:off x="1000100" y="6358268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직사각형 29"/>
          <p:cNvSpPr/>
          <p:nvPr/>
        </p:nvSpPr>
        <p:spPr>
          <a:xfrm>
            <a:off x="1214414" y="6358268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직사각형 30"/>
          <p:cNvSpPr/>
          <p:nvPr/>
        </p:nvSpPr>
        <p:spPr>
          <a:xfrm>
            <a:off x="1428728" y="6358268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33" name="직사각형 32"/>
          <p:cNvSpPr/>
          <p:nvPr/>
        </p:nvSpPr>
        <p:spPr>
          <a:xfrm>
            <a:off x="1857356" y="6358268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34" name="직사각형 33"/>
          <p:cNvSpPr/>
          <p:nvPr/>
        </p:nvSpPr>
        <p:spPr>
          <a:xfrm>
            <a:off x="1000100" y="6572582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" name="직사각형 34"/>
          <p:cNvSpPr/>
          <p:nvPr/>
        </p:nvSpPr>
        <p:spPr>
          <a:xfrm>
            <a:off x="1214414" y="6572582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직사각형 35"/>
          <p:cNvSpPr/>
          <p:nvPr/>
        </p:nvSpPr>
        <p:spPr>
          <a:xfrm>
            <a:off x="1428728" y="6572582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37" name="직사각형 36"/>
          <p:cNvSpPr/>
          <p:nvPr/>
        </p:nvSpPr>
        <p:spPr>
          <a:xfrm>
            <a:off x="1643042" y="6572582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38" name="직사각형 37"/>
          <p:cNvSpPr/>
          <p:nvPr/>
        </p:nvSpPr>
        <p:spPr>
          <a:xfrm>
            <a:off x="1857356" y="6572582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39" name="TextBox 41"/>
          <p:cNvSpPr txBox="1"/>
          <p:nvPr/>
        </p:nvSpPr>
        <p:spPr>
          <a:xfrm>
            <a:off x="5065027" y="6367980"/>
            <a:ext cx="2864559" cy="419471"/>
          </a:xfrm>
          <a:prstGeom prst="rect">
            <a:avLst/>
          </a:prstGeom>
          <a:noFill/>
        </p:spPr>
        <p:txBody>
          <a:bodyPr wrap="none" lIns="80133" tIns="40067" rIns="80133" bIns="40067" rtlCol="0">
            <a:spAutoFit/>
          </a:bodyPr>
          <a:lstStyle/>
          <a:p>
            <a:pPr algn="r"/>
            <a:r>
              <a:rPr lang="ko-KR" altLang="en-US" sz="700" dirty="0"/>
              <a:t>경기도 성남시 분당구 판교역로 </a:t>
            </a:r>
            <a:r>
              <a:rPr lang="en-US" altLang="ko-KR" sz="700" dirty="0"/>
              <a:t>192</a:t>
            </a:r>
            <a:r>
              <a:rPr lang="ko-KR" altLang="en-US" sz="700" dirty="0" err="1"/>
              <a:t>번길</a:t>
            </a:r>
            <a:r>
              <a:rPr lang="ko-KR" altLang="en-US" sz="700" dirty="0"/>
              <a:t> </a:t>
            </a:r>
            <a:r>
              <a:rPr lang="en-US" altLang="ko-KR" sz="700" dirty="0"/>
              <a:t>16 (</a:t>
            </a:r>
            <a:r>
              <a:rPr lang="ko-KR" altLang="en-US" sz="700" dirty="0" err="1"/>
              <a:t>삼평동</a:t>
            </a:r>
            <a:r>
              <a:rPr lang="en-US" altLang="ko-KR" sz="700" dirty="0"/>
              <a:t>, </a:t>
            </a:r>
            <a:r>
              <a:rPr lang="ko-KR" altLang="en-US" sz="700" dirty="0"/>
              <a:t>판교타워 </a:t>
            </a:r>
            <a:r>
              <a:rPr lang="en-US" altLang="ko-KR" sz="700" dirty="0"/>
              <a:t>807)</a:t>
            </a:r>
          </a:p>
          <a:p>
            <a:pPr algn="r"/>
            <a:r>
              <a:rPr lang="ko-KR" altLang="en-US" sz="700" dirty="0"/>
              <a:t> </a:t>
            </a:r>
            <a:r>
              <a:rPr lang="en-US" altLang="ko-KR" sz="700" dirty="0"/>
              <a:t>Tel. 031-336-1320</a:t>
            </a:r>
          </a:p>
          <a:p>
            <a:pPr algn="r"/>
            <a:endParaRPr lang="ko-KR" altLang="en-US" sz="700" dirty="0"/>
          </a:p>
        </p:txBody>
      </p:sp>
      <p:sp>
        <p:nvSpPr>
          <p:cNvPr id="42" name="직사각형 41"/>
          <p:cNvSpPr/>
          <p:nvPr/>
        </p:nvSpPr>
        <p:spPr>
          <a:xfrm>
            <a:off x="1651473" y="6365677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pic>
        <p:nvPicPr>
          <p:cNvPr id="1026" name="Picture 2" descr="Sans millésime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670" r="35304"/>
          <a:stretch/>
        </p:blipFill>
        <p:spPr bwMode="auto">
          <a:xfrm>
            <a:off x="504000" y="836712"/>
            <a:ext cx="1475712" cy="4914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062854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420</TotalTime>
  <Words>157</Words>
  <Application>Microsoft Office PowerPoint</Application>
  <PresentationFormat>화면 슬라이드 쇼(4:3)</PresentationFormat>
  <Paragraphs>34</Paragraphs>
  <Slides>1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7" baseType="lpstr">
      <vt:lpstr>맑은 고딕</vt:lpstr>
      <vt:lpstr>Arial</vt:lpstr>
      <vt:lpstr>Constantia</vt:lpstr>
      <vt:lpstr>Cooper Black</vt:lpstr>
      <vt:lpstr>Georgia</vt:lpstr>
      <vt:lpstr>Office 테마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Yuna</dc:creator>
  <cp:lastModifiedBy>Designer</cp:lastModifiedBy>
  <cp:revision>28</cp:revision>
  <dcterms:created xsi:type="dcterms:W3CDTF">2019-03-15T00:41:12Z</dcterms:created>
  <dcterms:modified xsi:type="dcterms:W3CDTF">2023-10-10T04:49:04Z</dcterms:modified>
</cp:coreProperties>
</file>