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2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" userId="103d87707fb59c8e" providerId="LiveId" clId="{2817BAB9-0064-4AC9-9A57-248D0F6D8A96}"/>
    <pc:docChg chg="delSld">
      <pc:chgData name="ch" userId="103d87707fb59c8e" providerId="LiveId" clId="{2817BAB9-0064-4AC9-9A57-248D0F6D8A96}" dt="2021-06-07T08:48:03.280" v="3" actId="47"/>
      <pc:docMkLst>
        <pc:docMk/>
      </pc:docMkLst>
      <pc:sldChg chg="del">
        <pc:chgData name="ch" userId="103d87707fb59c8e" providerId="LiveId" clId="{2817BAB9-0064-4AC9-9A57-248D0F6D8A96}" dt="2021-06-07T08:48:03.280" v="3" actId="47"/>
        <pc:sldMkLst>
          <pc:docMk/>
          <pc:sldMk cId="670660100" sldId="261"/>
        </pc:sldMkLst>
      </pc:sldChg>
      <pc:sldChg chg="del">
        <pc:chgData name="ch" userId="103d87707fb59c8e" providerId="LiveId" clId="{2817BAB9-0064-4AC9-9A57-248D0F6D8A96}" dt="2021-06-07T08:48:02.613" v="2" actId="47"/>
        <pc:sldMkLst>
          <pc:docMk/>
          <pc:sldMk cId="1004661611" sldId="263"/>
        </pc:sldMkLst>
      </pc:sldChg>
      <pc:sldChg chg="del">
        <pc:chgData name="ch" userId="103d87707fb59c8e" providerId="LiveId" clId="{2817BAB9-0064-4AC9-9A57-248D0F6D8A96}" dt="2021-06-07T08:48:01.022" v="0" actId="47"/>
        <pc:sldMkLst>
          <pc:docMk/>
          <pc:sldMk cId="1210168528" sldId="264"/>
        </pc:sldMkLst>
      </pc:sldChg>
      <pc:sldChg chg="del">
        <pc:chgData name="ch" userId="103d87707fb59c8e" providerId="LiveId" clId="{2817BAB9-0064-4AC9-9A57-248D0F6D8A96}" dt="2021-06-07T08:48:01.986" v="1" actId="47"/>
        <pc:sldMkLst>
          <pc:docMk/>
          <pc:sldMk cId="2641672160" sldId="26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BAC1E8-1007-4B2C-832D-C1248FEF260F}" type="datetimeFigureOut">
              <a:rPr lang="ko-KR" altLang="en-US" smtClean="0"/>
              <a:pPr/>
              <a:t>2022-11-16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397964-521A-4C2C-B038-4CE2A6EBA94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2022-11-16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2022-11-16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2022-11-16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2022-11-16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2022-11-16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2022-11-16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2022-11-16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2022-11-16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2022-11-16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2022-11-16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2022-11-16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B7B9F9-B7A5-4C70-B140-797018E15C0C}" type="datetimeFigureOut">
              <a:rPr lang="ko-KR" altLang="en-US" smtClean="0"/>
              <a:pPr/>
              <a:t>2022-11-16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직선 연결선[R] 5"/>
          <p:cNvCxnSpPr/>
          <p:nvPr/>
        </p:nvCxnSpPr>
        <p:spPr>
          <a:xfrm>
            <a:off x="2293742" y="159682"/>
            <a:ext cx="0" cy="6534849"/>
          </a:xfrm>
          <a:prstGeom prst="line">
            <a:avLst/>
          </a:prstGeom>
          <a:ln>
            <a:solidFill>
              <a:schemeClr val="dk1">
                <a:shade val="95000"/>
                <a:satMod val="105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직선 연결선[R] 10"/>
          <p:cNvCxnSpPr/>
          <p:nvPr/>
        </p:nvCxnSpPr>
        <p:spPr>
          <a:xfrm flipH="1">
            <a:off x="2293743" y="1404370"/>
            <a:ext cx="6511581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텍스트 상자 17"/>
          <p:cNvSpPr txBox="1"/>
          <p:nvPr/>
        </p:nvSpPr>
        <p:spPr>
          <a:xfrm>
            <a:off x="2355318" y="98159"/>
            <a:ext cx="3826296" cy="1142746"/>
          </a:xfrm>
          <a:prstGeom prst="rect">
            <a:avLst/>
          </a:prstGeom>
          <a:noFill/>
        </p:spPr>
        <p:txBody>
          <a:bodyPr wrap="none" lIns="80133" tIns="40067" rIns="80133" bIns="40067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 b="1" dirty="0" smtClean="0">
                <a:latin typeface="Georgia" pitchFamily="18" charset="0"/>
                <a:ea typeface="Constantia" charset="0"/>
                <a:cs typeface="Constantia" charset="0"/>
              </a:rPr>
              <a:t>BODEGA ESCORIHUELA GASCON</a:t>
            </a:r>
            <a:endParaRPr lang="en-US" altLang="ko-KR" sz="1600" b="1" dirty="0">
              <a:latin typeface="Georgia" pitchFamily="18" charset="0"/>
              <a:ea typeface="Constantia" charset="0"/>
              <a:cs typeface="Constantia" charset="0"/>
            </a:endParaRPr>
          </a:p>
          <a:p>
            <a:pPr>
              <a:lnSpc>
                <a:spcPct val="150000"/>
              </a:lnSpc>
            </a:pPr>
            <a:r>
              <a:rPr lang="en-US" altLang="ko-KR" sz="1600" b="1" dirty="0" err="1" smtClean="0">
                <a:latin typeface="Georgia" pitchFamily="18" charset="0"/>
              </a:rPr>
              <a:t>Escorihuela</a:t>
            </a:r>
            <a:r>
              <a:rPr lang="en-US" altLang="ko-KR" sz="1600" b="1" dirty="0" smtClean="0">
                <a:latin typeface="Georgia" pitchFamily="18" charset="0"/>
              </a:rPr>
              <a:t> </a:t>
            </a:r>
            <a:r>
              <a:rPr lang="en-US" altLang="ko-KR" sz="1600" b="1" dirty="0" err="1" smtClean="0">
                <a:latin typeface="Georgia" pitchFamily="18" charset="0"/>
              </a:rPr>
              <a:t>Gascon</a:t>
            </a:r>
            <a:r>
              <a:rPr lang="en-US" altLang="ko-KR" sz="1600" b="1" dirty="0" smtClean="0">
                <a:latin typeface="Georgia" pitchFamily="18" charset="0"/>
              </a:rPr>
              <a:t> Malbec</a:t>
            </a:r>
            <a:endParaRPr lang="en-US" altLang="ko-KR" sz="1600" b="1" dirty="0">
              <a:latin typeface="Georgia" pitchFamily="18" charset="0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 err="1" smtClean="0">
                <a:latin typeface="+mj-ea"/>
                <a:ea typeface="+mj-ea"/>
                <a:cs typeface="Dotum" charset="-127"/>
              </a:rPr>
              <a:t>에스콜리후엘라</a:t>
            </a:r>
            <a:r>
              <a:rPr lang="ko-KR" altLang="en-US" sz="1400" dirty="0" smtClean="0">
                <a:latin typeface="+mj-ea"/>
                <a:ea typeface="+mj-ea"/>
                <a:cs typeface="Dotum" charset="-127"/>
              </a:rPr>
              <a:t> </a:t>
            </a:r>
            <a:r>
              <a:rPr lang="ko-KR" altLang="en-US" sz="1400" dirty="0" err="1" smtClean="0">
                <a:latin typeface="+mj-ea"/>
                <a:ea typeface="+mj-ea"/>
                <a:cs typeface="Dotum" charset="-127"/>
              </a:rPr>
              <a:t>가스콘</a:t>
            </a:r>
            <a:r>
              <a:rPr lang="ko-KR" altLang="en-US" sz="1400" dirty="0" smtClean="0">
                <a:latin typeface="+mj-ea"/>
                <a:ea typeface="+mj-ea"/>
                <a:cs typeface="Dotum" charset="-127"/>
              </a:rPr>
              <a:t> </a:t>
            </a:r>
            <a:r>
              <a:rPr lang="ko-KR" altLang="en-US" sz="1400" dirty="0" err="1" smtClean="0">
                <a:latin typeface="+mj-ea"/>
                <a:ea typeface="+mj-ea"/>
                <a:cs typeface="Dotum" charset="-127"/>
              </a:rPr>
              <a:t>말벡</a:t>
            </a:r>
            <a:endParaRPr lang="en-US" altLang="ko-KR" sz="1400" dirty="0">
              <a:latin typeface="+mj-ea"/>
              <a:ea typeface="+mj-ea"/>
              <a:cs typeface="Dotum" charset="-127"/>
            </a:endParaRPr>
          </a:p>
        </p:txBody>
      </p:sp>
      <p:graphicFrame>
        <p:nvGraphicFramePr>
          <p:cNvPr id="19" name="표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3865231"/>
              </p:ext>
            </p:extLst>
          </p:nvPr>
        </p:nvGraphicFramePr>
        <p:xfrm>
          <a:off x="5085907" y="1476479"/>
          <a:ext cx="3848452" cy="546721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484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28388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WINE</a:t>
                      </a:r>
                      <a:r>
                        <a:rPr lang="en-US" altLang="ko-KR" sz="1100" b="1" baseline="0" dirty="0">
                          <a:latin typeface="Georgia" charset="0"/>
                          <a:ea typeface="Georgia" charset="0"/>
                          <a:cs typeface="Georgia" charset="0"/>
                        </a:rPr>
                        <a:t> </a:t>
                      </a:r>
                      <a:r>
                        <a:rPr lang="en-US" altLang="ko-KR" sz="1100" b="1" baseline="0" dirty="0" smtClean="0">
                          <a:latin typeface="Georgia" charset="0"/>
                          <a:ea typeface="Georgia" charset="0"/>
                          <a:cs typeface="Georgia" charset="0"/>
                        </a:rPr>
                        <a:t>MAKING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baseline="0" dirty="0" smtClean="0">
                          <a:latin typeface="Georgia" charset="0"/>
                          <a:ea typeface="Georgia" charset="0"/>
                          <a:cs typeface="Georgia" charset="0"/>
                        </a:rPr>
                        <a:t>60%</a:t>
                      </a:r>
                      <a:r>
                        <a:rPr lang="ko-KR" altLang="en-US" sz="1100" b="0" baseline="0" dirty="0" smtClean="0">
                          <a:latin typeface="Georgia" charset="0"/>
                          <a:ea typeface="Georgia" charset="0"/>
                          <a:cs typeface="Georgia" charset="0"/>
                        </a:rPr>
                        <a:t>의</a:t>
                      </a:r>
                      <a:r>
                        <a:rPr lang="en-US" altLang="ko-KR" sz="1100" b="0" baseline="0" dirty="0" smtClean="0">
                          <a:latin typeface="Georgia" charset="0"/>
                          <a:ea typeface="Georgia" charset="0"/>
                          <a:cs typeface="Georgia" charset="0"/>
                        </a:rPr>
                        <a:t> </a:t>
                      </a:r>
                      <a:r>
                        <a:rPr lang="ko-KR" altLang="en-US" sz="1100" b="0" baseline="0" dirty="0" smtClean="0">
                          <a:latin typeface="Georgia" charset="0"/>
                          <a:ea typeface="Georgia" charset="0"/>
                          <a:cs typeface="Georgia" charset="0"/>
                        </a:rPr>
                        <a:t>와인 </a:t>
                      </a:r>
                      <a:r>
                        <a:rPr lang="ko-KR" altLang="en-US" sz="1100" b="0" baseline="0" dirty="0" err="1" smtClean="0">
                          <a:latin typeface="Georgia" charset="0"/>
                          <a:ea typeface="Georgia" charset="0"/>
                          <a:cs typeface="Georgia" charset="0"/>
                        </a:rPr>
                        <a:t>프렌치</a:t>
                      </a:r>
                      <a:r>
                        <a:rPr lang="ko-KR" altLang="en-US" sz="1100" b="0" baseline="0" dirty="0" smtClean="0">
                          <a:latin typeface="Georgia" charset="0"/>
                          <a:ea typeface="Georgia" charset="0"/>
                          <a:cs typeface="Georgia" charset="0"/>
                        </a:rPr>
                        <a:t> </a:t>
                      </a:r>
                      <a:r>
                        <a:rPr lang="ko-KR" altLang="en-US" sz="1100" b="0" baseline="0" dirty="0" smtClean="0">
                          <a:latin typeface="Georgia" charset="0"/>
                          <a:ea typeface="Georgia" charset="0"/>
                          <a:cs typeface="Georgia" charset="0"/>
                        </a:rPr>
                        <a:t>오크와 아메리칸 오크에서 </a:t>
                      </a:r>
                      <a:r>
                        <a:rPr lang="en-US" altLang="ko-KR" sz="1100" b="0" baseline="0" dirty="0" smtClean="0">
                          <a:latin typeface="Georgia" charset="0"/>
                          <a:ea typeface="Georgia" charset="0"/>
                          <a:cs typeface="Georgia" charset="0"/>
                        </a:rPr>
                        <a:t>8</a:t>
                      </a:r>
                      <a:r>
                        <a:rPr lang="ko-KR" altLang="en-US" sz="1100" b="0" baseline="0" dirty="0" smtClean="0">
                          <a:latin typeface="Georgia" charset="0"/>
                          <a:ea typeface="Georgia" charset="0"/>
                          <a:cs typeface="Georgia" charset="0"/>
                        </a:rPr>
                        <a:t>개월 </a:t>
                      </a:r>
                      <a:r>
                        <a:rPr lang="ko-KR" altLang="en-US" sz="1100" b="0" baseline="0" dirty="0" smtClean="0">
                          <a:latin typeface="Georgia" charset="0"/>
                          <a:ea typeface="Georgia" charset="0"/>
                          <a:cs typeface="Georgia" charset="0"/>
                        </a:rPr>
                        <a:t>간 숙성</a:t>
                      </a:r>
                      <a:r>
                        <a:rPr lang="en-US" altLang="ko-KR" sz="1100" b="0" baseline="0" dirty="0" smtClean="0">
                          <a:latin typeface="Georgia" charset="0"/>
                          <a:ea typeface="Georgia" charset="0"/>
                          <a:cs typeface="Georgia" charset="0"/>
                        </a:rPr>
                        <a:t>.</a:t>
                      </a:r>
                      <a:endParaRPr lang="en-US" altLang="ko-KR" sz="1100" b="0" baseline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9646">
                <a:tc>
                  <a:txBody>
                    <a:bodyPr/>
                    <a:lstStyle/>
                    <a:p>
                      <a:pPr marL="0" marR="0" indent="0" algn="l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altLang="ko-KR" sz="1100" b="1" baseline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  <a:p>
                      <a:pPr marL="0" marR="0" indent="0" algn="l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TASTING</a:t>
                      </a:r>
                      <a:r>
                        <a:rPr lang="en-US" altLang="ko-KR" sz="1100" b="1" baseline="0" dirty="0">
                          <a:latin typeface="Georgia" charset="0"/>
                          <a:ea typeface="Georgia" charset="0"/>
                          <a:cs typeface="Georgia" charset="0"/>
                        </a:rPr>
                        <a:t> NOTE</a:t>
                      </a: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ko-KR" altLang="en-US" sz="900" dirty="0" smtClean="0">
                          <a:latin typeface="맑은 고딕" pitchFamily="50" charset="-127"/>
                          <a:ea typeface="맑은 고딕" pitchFamily="50" charset="-127"/>
                        </a:rPr>
                        <a:t>보랏빛이 감도는 밝고 강렬한 루비 색을 띠며 전형적인 품종의 특정 아로마인 </a:t>
                      </a:r>
                      <a:r>
                        <a:rPr lang="ko-KR" altLang="en-US" sz="90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블랙베리</a:t>
                      </a:r>
                      <a:r>
                        <a:rPr lang="en-US" altLang="ko-KR" sz="900" dirty="0" smtClean="0"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90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크랜베리</a:t>
                      </a:r>
                      <a:r>
                        <a:rPr lang="en-US" altLang="ko-KR" sz="900" dirty="0" smtClean="0"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900" dirty="0" smtClean="0">
                          <a:latin typeface="맑은 고딕" pitchFamily="50" charset="-127"/>
                          <a:ea typeface="맑은 고딕" pitchFamily="50" charset="-127"/>
                        </a:rPr>
                        <a:t>그리고 자두의 과일 아로마가 두드러진다</a:t>
                      </a:r>
                      <a:r>
                        <a:rPr lang="en-US" altLang="ko-KR" sz="900" dirty="0" smtClean="0">
                          <a:latin typeface="맑은 고딕" pitchFamily="50" charset="-127"/>
                          <a:ea typeface="맑은 고딕" pitchFamily="50" charset="-127"/>
                        </a:rPr>
                        <a:t>. </a:t>
                      </a:r>
                      <a:r>
                        <a:rPr lang="ko-KR" altLang="en-US" sz="900" dirty="0" smtClean="0">
                          <a:latin typeface="맑은 고딕" pitchFamily="50" charset="-127"/>
                          <a:ea typeface="맑은 고딕" pitchFamily="50" charset="-127"/>
                        </a:rPr>
                        <a:t>오크 숙성을 통한 검은 과일</a:t>
                      </a:r>
                      <a:r>
                        <a:rPr lang="en-US" altLang="ko-KR" sz="900" dirty="0" smtClean="0"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900" dirty="0" smtClean="0">
                          <a:latin typeface="맑은 고딕" pitchFamily="50" charset="-127"/>
                          <a:ea typeface="맑은 고딕" pitchFamily="50" charset="-127"/>
                        </a:rPr>
                        <a:t>향신료</a:t>
                      </a:r>
                      <a:r>
                        <a:rPr lang="en-US" altLang="ko-KR" sz="900" dirty="0" smtClean="0"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900" dirty="0" smtClean="0">
                          <a:latin typeface="맑은 고딕" pitchFamily="50" charset="-127"/>
                          <a:ea typeface="맑은 고딕" pitchFamily="50" charset="-127"/>
                        </a:rPr>
                        <a:t>그리고 토스트의 아로마도 조화롭게 어우러진다</a:t>
                      </a:r>
                      <a:r>
                        <a:rPr lang="en-US" altLang="ko-KR" sz="900" dirty="0" smtClean="0"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  <a:r>
                        <a:rPr lang="ko-KR" altLang="en-US" sz="900" dirty="0" smtClean="0">
                          <a:latin typeface="맑은 고딕" pitchFamily="50" charset="-127"/>
                          <a:ea typeface="맑은 고딕" pitchFamily="50" charset="-127"/>
                        </a:rPr>
                        <a:t> 입</a:t>
                      </a:r>
                      <a:r>
                        <a:rPr lang="ko-KR" altLang="en-US" sz="9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 안 가득 채우는 </a:t>
                      </a:r>
                      <a:r>
                        <a:rPr lang="ko-KR" altLang="en-US" sz="900" baseline="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과실미를</a:t>
                      </a:r>
                      <a:r>
                        <a:rPr lang="ko-KR" altLang="en-US" sz="9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 비롯해 허브와 향신료의 맛까지 더해져 훌륭한 복합성을 보여준다</a:t>
                      </a:r>
                      <a:r>
                        <a:rPr lang="en-US" altLang="ko-KR" sz="9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. </a:t>
                      </a:r>
                      <a:r>
                        <a:rPr lang="ko-KR" altLang="en-US" sz="9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부드러운 </a:t>
                      </a:r>
                      <a:r>
                        <a:rPr lang="ko-KR" altLang="en-US" sz="900" baseline="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탄닌과</a:t>
                      </a:r>
                      <a:r>
                        <a:rPr lang="ko-KR" altLang="en-US" sz="9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 함께 알코올과 </a:t>
                      </a:r>
                      <a:r>
                        <a:rPr lang="ko-KR" altLang="en-US" sz="900" baseline="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신선함의</a:t>
                      </a:r>
                      <a:r>
                        <a:rPr lang="ko-KR" altLang="en-US" sz="9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 균형이 잘 잡혀있어 긴 여운까지 이어진다</a:t>
                      </a:r>
                      <a:r>
                        <a:rPr lang="en-US" altLang="ko-KR" sz="9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  <a:endParaRPr lang="en-US" altLang="ko-KR" sz="900" dirty="0" smtClean="0"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서브 온도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: 18°C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음식 추천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토마토 소스 베이스의 지중해식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파스타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허브를 곁들인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양갈비</a:t>
                      </a:r>
                      <a:r>
                        <a:rPr kumimoji="0" lang="ko-KR" altLang="en-US" sz="9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스테이크</a:t>
                      </a: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n-US" altLang="ko-KR" sz="900" dirty="0" smtClean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endParaRPr lang="en-US" altLang="ko-KR" sz="9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00264">
                <a:tc>
                  <a:txBody>
                    <a:bodyPr/>
                    <a:lstStyle/>
                    <a:p>
                      <a:r>
                        <a:rPr lang="en-US" altLang="ko-KR" sz="1100" b="1" dirty="0">
                          <a:solidFill>
                            <a:schemeClr val="tx1"/>
                          </a:solidFill>
                          <a:latin typeface="Georgia" charset="0"/>
                          <a:ea typeface="Georgia" charset="0"/>
                          <a:cs typeface="Georgia" charset="0"/>
                        </a:rPr>
                        <a:t>COMMENT</a:t>
                      </a:r>
                    </a:p>
                    <a:p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1884</a:t>
                      </a:r>
                      <a:r>
                        <a:rPr lang="ko-KR" altLang="en-US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년 </a:t>
                      </a:r>
                      <a:r>
                        <a:rPr lang="en-US" altLang="ko-KR" sz="900" b="0" baseline="0" dirty="0" err="1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Escorihuela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 </a:t>
                      </a:r>
                      <a:r>
                        <a:rPr lang="en-US" altLang="ko-KR" sz="900" b="0" baseline="0" dirty="0" err="1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Gascon</a:t>
                      </a:r>
                      <a:r>
                        <a:rPr lang="ko-KR" altLang="en-US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에 의해 아르헨티나의 주요 와인 생산지인 </a:t>
                      </a:r>
                      <a:r>
                        <a:rPr lang="ko-KR" altLang="en-US" sz="900" b="0" baseline="0" dirty="0" err="1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멘도사에서</a:t>
                      </a:r>
                      <a:r>
                        <a:rPr lang="ko-KR" altLang="en-US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 탄생한 브랜드인 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Bodega </a:t>
                      </a:r>
                      <a:r>
                        <a:rPr lang="en-US" altLang="ko-KR" sz="900" b="0" baseline="0" dirty="0" err="1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Escorihuela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 </a:t>
                      </a:r>
                      <a:r>
                        <a:rPr lang="en-US" altLang="ko-KR" sz="900" b="0" baseline="0" dirty="0" err="1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Gascon</a:t>
                      </a:r>
                      <a:r>
                        <a:rPr lang="ko-KR" altLang="en-US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은 </a:t>
                      </a:r>
                      <a:r>
                        <a:rPr lang="ko-KR" altLang="en-US" sz="900" b="0" baseline="0" dirty="0" err="1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와이너리</a:t>
                      </a:r>
                      <a:r>
                        <a:rPr lang="ko-KR" altLang="en-US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 설립 초기부터 최고 품질의 와인 생산을 목표로 현재에 이르렀습니다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. </a:t>
                      </a:r>
                    </a:p>
                    <a:p>
                      <a:endParaRPr lang="en-US" altLang="ko-KR" sz="900" b="0" baseline="0" dirty="0" smtClean="0">
                        <a:solidFill>
                          <a:schemeClr val="tx1"/>
                        </a:solidFill>
                        <a:latin typeface="Georgia" charset="0"/>
                        <a:ea typeface="+mn-ea"/>
                        <a:cs typeface="Georgia" charset="0"/>
                      </a:endParaRPr>
                    </a:p>
                    <a:p>
                      <a:r>
                        <a:rPr lang="ko-KR" altLang="en-US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포도 품종의 선택과 관리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, </a:t>
                      </a:r>
                      <a:r>
                        <a:rPr lang="ko-KR" altLang="en-US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전통적인 정교한 </a:t>
                      </a:r>
                      <a:r>
                        <a:rPr lang="ko-KR" altLang="en-US" sz="900" b="0" baseline="0" dirty="0" err="1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양조방식과</a:t>
                      </a:r>
                      <a:r>
                        <a:rPr lang="ko-KR" altLang="en-US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 더불어 자격을 갖춘 전문가들로 구성된 팀의 지속적인 양조 기술을 통하여 높은 수준의 국제적 품질을 유지하고 있습니다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. 130</a:t>
                      </a:r>
                      <a:r>
                        <a:rPr lang="ko-KR" altLang="en-US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년에 걸친 혁신을 통하여 세계 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10</a:t>
                      </a:r>
                      <a:r>
                        <a:rPr lang="ko-KR" altLang="en-US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대 수출 </a:t>
                      </a:r>
                      <a:r>
                        <a:rPr lang="ko-KR" altLang="en-US" sz="900" b="0" baseline="0" dirty="0" err="1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와이너리로</a:t>
                      </a:r>
                      <a:r>
                        <a:rPr lang="ko-KR" altLang="en-US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 성장하고 있습니다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. </a:t>
                      </a:r>
                    </a:p>
                    <a:p>
                      <a:endParaRPr lang="en-US" altLang="ko-KR" sz="900" b="0" baseline="0" dirty="0">
                        <a:solidFill>
                          <a:schemeClr val="tx1"/>
                        </a:solidFill>
                        <a:latin typeface="Georgia" charset="0"/>
                        <a:ea typeface="+mn-ea"/>
                        <a:cs typeface="Georgia" charset="0"/>
                      </a:endParaRPr>
                    </a:p>
                    <a:p>
                      <a:endParaRPr lang="en-US" altLang="ko-KR" sz="900" b="0" baseline="0" dirty="0">
                        <a:solidFill>
                          <a:schemeClr val="tx1"/>
                        </a:solidFill>
                        <a:latin typeface="Georgia" charset="0"/>
                        <a:ea typeface="+mn-ea"/>
                        <a:cs typeface="Georgia" charset="0"/>
                      </a:endParaRPr>
                    </a:p>
                    <a:p>
                      <a:endParaRPr lang="en-US" altLang="ko-KR" sz="900" b="1" baseline="0" dirty="0">
                        <a:solidFill>
                          <a:schemeClr val="tx1"/>
                        </a:solidFill>
                        <a:latin typeface="Georgia" charset="0"/>
                        <a:ea typeface="+mn-ea"/>
                        <a:cs typeface="Georgia" charset="0"/>
                      </a:endParaRPr>
                    </a:p>
                    <a:p>
                      <a:endParaRPr lang="en-US" altLang="ko-KR" sz="900" b="0" baseline="0" dirty="0">
                        <a:solidFill>
                          <a:schemeClr val="tx1"/>
                        </a:solidFill>
                        <a:latin typeface="Georgia" charset="0"/>
                        <a:ea typeface="+mn-ea"/>
                        <a:cs typeface="Georgia" charset="0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8722">
                <a:tc>
                  <a:txBody>
                    <a:bodyPr/>
                    <a:lstStyle/>
                    <a:p>
                      <a:endParaRPr lang="en-US" altLang="ko-KR" sz="1100" b="1" dirty="0">
                        <a:solidFill>
                          <a:schemeClr val="tx1"/>
                        </a:solidFill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0" name="표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9893289"/>
              </p:ext>
            </p:extLst>
          </p:nvPr>
        </p:nvGraphicFramePr>
        <p:xfrm>
          <a:off x="2432316" y="1476479"/>
          <a:ext cx="2782626" cy="57542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437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88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42242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REGION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 smtClean="0">
                          <a:latin typeface="Constantia" charset="0"/>
                          <a:ea typeface="Constantia" charset="0"/>
                          <a:cs typeface="Constantia" charset="0"/>
                        </a:rPr>
                        <a:t>Mendoza</a:t>
                      </a:r>
                      <a:r>
                        <a:rPr lang="en-US" altLang="ko-KR" sz="1100" baseline="0" dirty="0" smtClean="0">
                          <a:latin typeface="Constantia" charset="0"/>
                          <a:ea typeface="Constantia" charset="0"/>
                          <a:cs typeface="Constantia" charset="0"/>
                        </a:rPr>
                        <a:t>, Argentina</a:t>
                      </a:r>
                      <a:endParaRPr lang="en-US" altLang="ko-KR" sz="110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  <a:p>
                      <a:pPr latinLnBrk="1"/>
                      <a:endParaRPr lang="ko-KR" altLang="en-US" sz="1100" b="1" dirty="0">
                        <a:latin typeface="Cooper Black" charset="0"/>
                        <a:ea typeface="Cooper Black" charset="0"/>
                        <a:cs typeface="Cooper Black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8959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TYPE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 smtClean="0">
                          <a:latin typeface="Constantia" charset="0"/>
                          <a:ea typeface="Constantia" charset="0"/>
                          <a:cs typeface="Constantia" charset="0"/>
                        </a:rPr>
                        <a:t>Red </a:t>
                      </a:r>
                      <a:endParaRPr lang="en-US" altLang="ko-KR" sz="110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10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4082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ALCOHOL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Constantia" charset="0"/>
                        </a:rPr>
                        <a:t>13.8%</a:t>
                      </a:r>
                      <a:endParaRPr lang="en-US" altLang="ko-KR" sz="1100" kern="1200" dirty="0">
                        <a:solidFill>
                          <a:schemeClr val="tx1"/>
                        </a:solidFill>
                        <a:latin typeface="Constantia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52128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VARIETY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Constantia" charset="0"/>
                        </a:rPr>
                        <a:t>100%</a:t>
                      </a:r>
                      <a:r>
                        <a:rPr lang="en-US" altLang="ko-KR" sz="1100" kern="1200" baseline="0" dirty="0" smtClean="0">
                          <a:solidFill>
                            <a:schemeClr val="tx1"/>
                          </a:solidFill>
                          <a:latin typeface="Constantia" charset="0"/>
                        </a:rPr>
                        <a:t> Malbec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100" kern="1200" baseline="0" dirty="0" smtClean="0">
                        <a:solidFill>
                          <a:schemeClr val="tx1"/>
                        </a:solidFill>
                        <a:latin typeface="Constantia" charset="0"/>
                      </a:endParaRP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100" b="1" dirty="0" smtClean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100" kern="1200" dirty="0">
                        <a:solidFill>
                          <a:schemeClr val="tx1"/>
                        </a:solidFill>
                        <a:latin typeface="Constantia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endParaRPr lang="en-US" altLang="ko-KR" sz="1100" b="1" dirty="0">
                        <a:solidFill>
                          <a:schemeClr val="tx1"/>
                        </a:solidFill>
                        <a:latin typeface="Georgia" charset="0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latin typeface="American Typewriter" charset="0"/>
                        <a:ea typeface="American Typewriter" charset="0"/>
                        <a:cs typeface="American Typewriter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37650">
                <a:tc>
                  <a:txBody>
                    <a:bodyPr/>
                    <a:lstStyle/>
                    <a:p>
                      <a:endParaRPr lang="en-US" altLang="ko-KR" sz="1100" b="1" dirty="0">
                        <a:solidFill>
                          <a:schemeClr val="tx1"/>
                        </a:solidFill>
                        <a:latin typeface="Georgia" charset="0"/>
                        <a:ea typeface="Georgia" charset="0"/>
                        <a:cs typeface="Georgia" charset="0"/>
                      </a:endParaRPr>
                    </a:p>
                    <a:p>
                      <a:pPr marL="171450" indent="-171450">
                        <a:buFont typeface="Arial" charset="0"/>
                        <a:buNone/>
                      </a:pPr>
                      <a:endParaRPr lang="en-US" altLang="ko-KR" sz="1100" b="0" baseline="0" dirty="0">
                        <a:solidFill>
                          <a:schemeClr val="tx1"/>
                        </a:solidFill>
                        <a:latin typeface="Constantia" pitchFamily="18" charset="0"/>
                      </a:endParaRPr>
                    </a:p>
                    <a:p>
                      <a:pPr marL="171450" indent="-171450">
                        <a:buFont typeface="Arial" charset="0"/>
                        <a:buNone/>
                      </a:pPr>
                      <a:endParaRPr lang="en-US" altLang="ko-KR" sz="1100" dirty="0">
                        <a:solidFill>
                          <a:schemeClr val="tx1"/>
                        </a:solidFill>
                        <a:latin typeface="Constantia" pitchFamily="18" charset="0"/>
                      </a:endParaRPr>
                    </a:p>
                    <a:p>
                      <a:pPr latinLnBrk="1"/>
                      <a:endParaRPr lang="ko-KR" altLang="en-US" sz="1100" b="1" i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b="1" dirty="0">
                        <a:latin typeface="American Typewriter" charset="0"/>
                        <a:ea typeface="American Typewriter" charset="0"/>
                        <a:cs typeface="American Typewriter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3573">
                <a:tc>
                  <a:txBody>
                    <a:bodyPr/>
                    <a:lstStyle/>
                    <a:p>
                      <a:pPr latinLnBrk="1"/>
                      <a:endParaRPr lang="ko-KR" altLang="en-US" sz="1100" b="1" i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dirty="0"/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3573">
                <a:tc>
                  <a:txBody>
                    <a:bodyPr/>
                    <a:lstStyle/>
                    <a:p>
                      <a:pPr latinLnBrk="1"/>
                      <a:endParaRPr lang="ko-KR" altLang="en-US" sz="1100" b="1" i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dirty="0">
                        <a:latin typeface="American Typewriter" charset="0"/>
                        <a:ea typeface="American Typewriter" charset="0"/>
                        <a:cs typeface="American Typewriter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cxnSp>
        <p:nvCxnSpPr>
          <p:cNvPr id="24" name="직선 연결선[R] 23"/>
          <p:cNvCxnSpPr/>
          <p:nvPr/>
        </p:nvCxnSpPr>
        <p:spPr>
          <a:xfrm flipH="1">
            <a:off x="2293743" y="6106735"/>
            <a:ext cx="6511581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3" name="표 12"/>
          <p:cNvGraphicFramePr>
            <a:graphicFrameLocks noGrp="1"/>
          </p:cNvGraphicFramePr>
          <p:nvPr/>
        </p:nvGraphicFramePr>
        <p:xfrm>
          <a:off x="214282" y="5786454"/>
          <a:ext cx="928694" cy="8826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86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2785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ACIDITY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51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SWEETNESS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6207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BODY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51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FINISH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" name="직사각형 13"/>
          <p:cNvSpPr/>
          <p:nvPr/>
        </p:nvSpPr>
        <p:spPr>
          <a:xfrm>
            <a:off x="1000100" y="585789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1643042" y="5857892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1" name="직사각형 20"/>
          <p:cNvSpPr/>
          <p:nvPr/>
        </p:nvSpPr>
        <p:spPr>
          <a:xfrm>
            <a:off x="1857356" y="5857892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2" name="직사각형 21"/>
          <p:cNvSpPr/>
          <p:nvPr/>
        </p:nvSpPr>
        <p:spPr>
          <a:xfrm>
            <a:off x="1000100" y="6097925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1214414" y="6097925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직사각형 25"/>
          <p:cNvSpPr/>
          <p:nvPr/>
        </p:nvSpPr>
        <p:spPr>
          <a:xfrm>
            <a:off x="1428728" y="6097925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8" name="직사각형 27"/>
          <p:cNvSpPr/>
          <p:nvPr/>
        </p:nvSpPr>
        <p:spPr>
          <a:xfrm>
            <a:off x="1643042" y="6097925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9" name="직사각형 28"/>
          <p:cNvSpPr/>
          <p:nvPr/>
        </p:nvSpPr>
        <p:spPr>
          <a:xfrm>
            <a:off x="1857356" y="6097925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0" name="직사각형 29"/>
          <p:cNvSpPr/>
          <p:nvPr/>
        </p:nvSpPr>
        <p:spPr>
          <a:xfrm>
            <a:off x="1000100" y="6312239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직사각형 30"/>
          <p:cNvSpPr/>
          <p:nvPr/>
        </p:nvSpPr>
        <p:spPr>
          <a:xfrm>
            <a:off x="1214414" y="6312239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직사각형 31"/>
          <p:cNvSpPr/>
          <p:nvPr/>
        </p:nvSpPr>
        <p:spPr>
          <a:xfrm>
            <a:off x="1428728" y="6312239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3" name="직사각형 32"/>
          <p:cNvSpPr/>
          <p:nvPr/>
        </p:nvSpPr>
        <p:spPr>
          <a:xfrm>
            <a:off x="1643042" y="6312239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4" name="직사각형 33"/>
          <p:cNvSpPr/>
          <p:nvPr/>
        </p:nvSpPr>
        <p:spPr>
          <a:xfrm>
            <a:off x="1857356" y="6312239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5" name="직사각형 34"/>
          <p:cNvSpPr/>
          <p:nvPr/>
        </p:nvSpPr>
        <p:spPr>
          <a:xfrm>
            <a:off x="1000100" y="6526553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직사각형 35"/>
          <p:cNvSpPr/>
          <p:nvPr/>
        </p:nvSpPr>
        <p:spPr>
          <a:xfrm>
            <a:off x="1214414" y="6526553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직사각형 36"/>
          <p:cNvSpPr/>
          <p:nvPr/>
        </p:nvSpPr>
        <p:spPr>
          <a:xfrm>
            <a:off x="1428728" y="6526553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8" name="직사각형 37"/>
          <p:cNvSpPr/>
          <p:nvPr/>
        </p:nvSpPr>
        <p:spPr>
          <a:xfrm>
            <a:off x="1643042" y="6526553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9" name="직사각형 38"/>
          <p:cNvSpPr/>
          <p:nvPr/>
        </p:nvSpPr>
        <p:spPr>
          <a:xfrm>
            <a:off x="1857356" y="6526553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4E421846-573A-4975-9962-39F546746284}"/>
              </a:ext>
            </a:extLst>
          </p:cNvPr>
          <p:cNvSpPr/>
          <p:nvPr/>
        </p:nvSpPr>
        <p:spPr>
          <a:xfrm>
            <a:off x="1424912" y="586144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>
              <a:solidFill>
                <a:srgbClr val="FF0000"/>
              </a:solidFill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32E1AF1A-9FC9-41AA-A658-550B799E33D7}"/>
              </a:ext>
            </a:extLst>
          </p:cNvPr>
          <p:cNvSpPr/>
          <p:nvPr/>
        </p:nvSpPr>
        <p:spPr>
          <a:xfrm>
            <a:off x="1206656" y="5857891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25C89F80-5813-4FCF-88BB-8A4040BC1623}"/>
              </a:ext>
            </a:extLst>
          </p:cNvPr>
          <p:cNvSpPr/>
          <p:nvPr/>
        </p:nvSpPr>
        <p:spPr>
          <a:xfrm>
            <a:off x="1644924" y="6315789"/>
            <a:ext cx="142876" cy="45719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79611DBC-03AB-45B9-A451-1286475F9EFB}"/>
              </a:ext>
            </a:extLst>
          </p:cNvPr>
          <p:cNvSpPr/>
          <p:nvPr/>
        </p:nvSpPr>
        <p:spPr>
          <a:xfrm>
            <a:off x="1644923" y="6530369"/>
            <a:ext cx="142876" cy="45719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B637BE16-C3E3-45B5-ADE1-D405D464FDCC}"/>
              </a:ext>
            </a:extLst>
          </p:cNvPr>
          <p:cNvSpPr/>
          <p:nvPr/>
        </p:nvSpPr>
        <p:spPr>
          <a:xfrm>
            <a:off x="1854028" y="6316408"/>
            <a:ext cx="142876" cy="45719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BB842408-95EE-4FD9-9CBC-5CFE7078FD30}"/>
              </a:ext>
            </a:extLst>
          </p:cNvPr>
          <p:cNvSpPr/>
          <p:nvPr/>
        </p:nvSpPr>
        <p:spPr>
          <a:xfrm>
            <a:off x="1854027" y="6525344"/>
            <a:ext cx="142876" cy="45719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9470" y="6092146"/>
            <a:ext cx="765854" cy="765854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400" y="420766"/>
            <a:ext cx="1641503" cy="5194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1702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1055</TotalTime>
  <Words>189</Words>
  <Application>Microsoft Office PowerPoint</Application>
  <PresentationFormat>화면 슬라이드 쇼(4:3)</PresentationFormat>
  <Paragraphs>34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9" baseType="lpstr">
      <vt:lpstr>American Typewriter</vt:lpstr>
      <vt:lpstr>Dotum</vt:lpstr>
      <vt:lpstr>맑은 고딕</vt:lpstr>
      <vt:lpstr>Arial</vt:lpstr>
      <vt:lpstr>Constantia</vt:lpstr>
      <vt:lpstr>Cooper Black</vt:lpstr>
      <vt:lpstr>Georgia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Yuna</dc:creator>
  <cp:lastModifiedBy>User</cp:lastModifiedBy>
  <cp:revision>124</cp:revision>
  <dcterms:created xsi:type="dcterms:W3CDTF">2019-03-15T00:52:41Z</dcterms:created>
  <dcterms:modified xsi:type="dcterms:W3CDTF">2022-11-16T02:48:31Z</dcterms:modified>
</cp:coreProperties>
</file>