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2237" y="5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331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7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583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88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90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40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63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5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0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4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A9A80-B414-490C-BC81-CB82CDF75D4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F5EB7-A797-4604-A4A5-3676022E3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88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23843" y="782535"/>
            <a:ext cx="1781257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/>
              <a:t>J.LOHR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dirty="0" smtClean="0"/>
              <a:t>Pure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Paso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sz="1400" b="1" dirty="0" smtClean="0"/>
              <a:t>제이 </a:t>
            </a:r>
            <a:r>
              <a:rPr lang="ko-KR" altLang="en-US" sz="1400" b="1" dirty="0" err="1"/>
              <a:t>로어</a:t>
            </a:r>
            <a:r>
              <a:rPr lang="ko-KR" altLang="en-US" sz="1400" b="1" dirty="0"/>
              <a:t> </a:t>
            </a:r>
            <a:r>
              <a:rPr lang="ko-KR" altLang="en-US" sz="1400" b="1" dirty="0" err="1"/>
              <a:t>퓨</a:t>
            </a:r>
            <a:r>
              <a:rPr lang="ko-KR" altLang="en-US" sz="1400" b="1" dirty="0" err="1" smtClean="0"/>
              <a:t>어</a:t>
            </a:r>
            <a:r>
              <a:rPr lang="ko-KR" altLang="en-US" sz="1400" b="1" dirty="0" smtClean="0"/>
              <a:t> </a:t>
            </a:r>
            <a:r>
              <a:rPr lang="ko-KR" altLang="en-US" sz="1400" b="1" dirty="0" smtClean="0"/>
              <a:t>파소 </a:t>
            </a:r>
            <a:endParaRPr lang="ko-KR" altLang="en-US" sz="1400" b="1" dirty="0"/>
          </a:p>
        </p:txBody>
      </p:sp>
      <p:sp>
        <p:nvSpPr>
          <p:cNvPr id="8" name="직사각형 7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53" y="7702632"/>
            <a:ext cx="928694" cy="882665"/>
          </a:xfrm>
          <a:prstGeom prst="rect">
            <a:avLst/>
          </a:prstGeom>
        </p:spPr>
      </p:pic>
      <p:sp>
        <p:nvSpPr>
          <p:cNvPr id="34" name="직사각형 33"/>
          <p:cNvSpPr/>
          <p:nvPr/>
        </p:nvSpPr>
        <p:spPr>
          <a:xfrm>
            <a:off x="1132271" y="777407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346585" y="7774070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560899" y="7774070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775213" y="7774070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989527" y="7774070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132271" y="801410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346585" y="801379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560899" y="801410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2" name="직사각형 41"/>
          <p:cNvSpPr/>
          <p:nvPr/>
        </p:nvSpPr>
        <p:spPr>
          <a:xfrm>
            <a:off x="1775213" y="801410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3" name="직사각형 42"/>
          <p:cNvSpPr/>
          <p:nvPr/>
        </p:nvSpPr>
        <p:spPr>
          <a:xfrm>
            <a:off x="1989527" y="801410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4" name="직사각형 43"/>
          <p:cNvSpPr/>
          <p:nvPr/>
        </p:nvSpPr>
        <p:spPr>
          <a:xfrm>
            <a:off x="1132271" y="822841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1346585" y="822841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0899" y="822841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775213" y="8228417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48" name="직사각형 47"/>
          <p:cNvSpPr/>
          <p:nvPr/>
        </p:nvSpPr>
        <p:spPr>
          <a:xfrm>
            <a:off x="1132271" y="8442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1346585" y="8442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1560899" y="8442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51" name="직사각형 50"/>
          <p:cNvSpPr/>
          <p:nvPr/>
        </p:nvSpPr>
        <p:spPr>
          <a:xfrm>
            <a:off x="1775213" y="84424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7E5FB211-8932-418C-88DD-E35430A3DB6F}"/>
              </a:ext>
            </a:extLst>
          </p:cNvPr>
          <p:cNvSpPr/>
          <p:nvPr/>
        </p:nvSpPr>
        <p:spPr>
          <a:xfrm>
            <a:off x="1986185" y="8226057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84693AE3-C3B3-4D08-B4AF-3CDF4FB7F433}"/>
              </a:ext>
            </a:extLst>
          </p:cNvPr>
          <p:cNvSpPr/>
          <p:nvPr/>
        </p:nvSpPr>
        <p:spPr>
          <a:xfrm>
            <a:off x="1986185" y="844505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b="1" dirty="0"/>
          </a:p>
        </p:txBody>
      </p:sp>
      <p:pic>
        <p:nvPicPr>
          <p:cNvPr id="54" name="Picture 2" descr="J. Lohr 2020 Pure Paso Proprietary Red, Paso Robles | Wine Expres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0" r="34411"/>
          <a:stretch/>
        </p:blipFill>
        <p:spPr bwMode="auto">
          <a:xfrm>
            <a:off x="369313" y="1728196"/>
            <a:ext cx="1843349" cy="588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5" name="표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338431"/>
              </p:ext>
            </p:extLst>
          </p:nvPr>
        </p:nvGraphicFramePr>
        <p:xfrm>
          <a:off x="2481846" y="2236386"/>
          <a:ext cx="2078724" cy="46909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9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9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altLang="ko-KR" sz="1100" baseline="0" smtClean="0">
                          <a:latin typeface="+mn-lt"/>
                          <a:ea typeface="Constantia" charset="0"/>
                          <a:cs typeface="Constantia" charset="0"/>
                        </a:rPr>
                        <a:t>Paso Robles, San Luis Obispo County, California</a:t>
                      </a:r>
                      <a:endParaRPr lang="ko-KR" altLang="en-US" sz="1100" b="1" dirty="0">
                        <a:latin typeface="+mn-lt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+mn-lt"/>
                          <a:ea typeface="Constantia" charset="0"/>
                          <a:cs typeface="Constantia" charset="0"/>
                        </a:rPr>
                        <a:t>Red</a:t>
                      </a:r>
                    </a:p>
                    <a:p>
                      <a:pPr latinLnBrk="1"/>
                      <a:endParaRPr lang="ko-KR" altLang="en-US" sz="1100" b="1" dirty="0">
                        <a:latin typeface="+mn-lt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Constantia" charset="0"/>
                          <a:cs typeface="Constantia" charset="0"/>
                        </a:rPr>
                        <a:t>14.5%</a:t>
                      </a:r>
                      <a:endParaRPr lang="ko-KR" altLang="en-US" sz="1100" b="0" dirty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70.5% 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Cabernet Sauvignon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26.5% </a:t>
                      </a:r>
                      <a:r>
                        <a:rPr lang="en-US" altLang="ko-KR"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Petit </a:t>
                      </a:r>
                      <a:r>
                        <a:rPr lang="en-US" altLang="ko-KR" sz="11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Sirah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smtClean="0">
                          <a:latin typeface="+mn-lt"/>
                          <a:ea typeface="Constantia" charset="0"/>
                          <a:cs typeface="Constantia" charset="0"/>
                        </a:rPr>
                        <a:t>  2% Merlot</a:t>
                      </a:r>
                    </a:p>
                    <a:p>
                      <a:r>
                        <a:rPr lang="en-US" altLang="ko-KR" sz="11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 0.5% </a:t>
                      </a:r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Petit Verdot</a:t>
                      </a:r>
                    </a:p>
                    <a:p>
                      <a:r>
                        <a:rPr lang="en-US" altLang="ko-KR" sz="1100" smtClean="0">
                          <a:latin typeface="+mn-lt"/>
                          <a:ea typeface="Constantia" charset="0"/>
                          <a:cs typeface="Constantia" charset="0"/>
                        </a:rPr>
                        <a:t>  0.5</a:t>
                      </a:r>
                      <a:r>
                        <a:rPr lang="en-US" altLang="ko-KR" sz="1100">
                          <a:latin typeface="+mn-lt"/>
                          <a:ea typeface="Constantia" charset="0"/>
                          <a:cs typeface="Constantia" charset="0"/>
                        </a:rPr>
                        <a:t>% </a:t>
                      </a:r>
                      <a:r>
                        <a:rPr lang="en-US" altLang="ko-KR" sz="1100" smtClean="0">
                          <a:latin typeface="+mn-lt"/>
                          <a:ea typeface="Constantia" charset="0"/>
                          <a:cs typeface="Constantia" charset="0"/>
                        </a:rPr>
                        <a:t>Malbec</a:t>
                      </a:r>
                      <a:endParaRPr lang="en-US" altLang="ko-KR" sz="1100" dirty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135608"/>
              </p:ext>
            </p:extLst>
          </p:nvPr>
        </p:nvGraphicFramePr>
        <p:xfrm>
          <a:off x="4354294" y="2047292"/>
          <a:ext cx="2400578" cy="40881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0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9679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859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>
                          <a:latin typeface="+mn-lt"/>
                        </a:rPr>
                        <a:t>스테인리스 스틸 발효</a:t>
                      </a:r>
                      <a:r>
                        <a:rPr lang="en-US" altLang="ko-KR" sz="900" baseline="0" dirty="0">
                          <a:latin typeface="+mn-lt"/>
                        </a:rPr>
                        <a:t>, 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18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개월 아메리칸 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&amp;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헝가리 </a:t>
                      </a:r>
                      <a:r>
                        <a:rPr lang="ko-KR" altLang="en-US" sz="900" baseline="0" dirty="0">
                          <a:latin typeface="+mn-lt"/>
                        </a:rPr>
                        <a:t>오크 숙성 </a:t>
                      </a:r>
                      <a:endParaRPr lang="en-US" altLang="ko-KR" sz="900" baseline="0" dirty="0">
                        <a:latin typeface="+mn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>
                        <a:latin typeface="+mn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>
                        <a:latin typeface="+mn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latin typeface="+mn-lt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 smtClean="0">
                          <a:latin typeface="+mn-lt"/>
                        </a:rPr>
                        <a:t>까베르네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</a:t>
                      </a:r>
                      <a:r>
                        <a:rPr lang="ko-KR" altLang="en-US" sz="900" baseline="0" dirty="0" err="1" smtClean="0">
                          <a:latin typeface="+mn-lt"/>
                        </a:rPr>
                        <a:t>소비뇽의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풍부한 </a:t>
                      </a:r>
                      <a:r>
                        <a:rPr lang="ko-KR" altLang="en-US" sz="900" baseline="0" dirty="0" err="1" smtClean="0">
                          <a:latin typeface="+mn-lt"/>
                        </a:rPr>
                        <a:t>품종적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특징이 </a:t>
                      </a:r>
                      <a:r>
                        <a:rPr lang="ko-KR" altLang="en-US" sz="900" baseline="0" dirty="0" err="1" smtClean="0">
                          <a:latin typeface="+mn-lt"/>
                        </a:rPr>
                        <a:t>쁘띠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</a:t>
                      </a:r>
                      <a:r>
                        <a:rPr lang="ko-KR" altLang="en-US" sz="900" baseline="0" dirty="0" err="1" smtClean="0">
                          <a:latin typeface="+mn-lt"/>
                        </a:rPr>
                        <a:t>시라의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블랙 </a:t>
                      </a:r>
                      <a:r>
                        <a:rPr lang="ko-KR" altLang="en-US" sz="900" baseline="0" dirty="0" err="1" smtClean="0">
                          <a:latin typeface="+mn-lt"/>
                        </a:rPr>
                        <a:t>과실류의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향과 조화롭게 어우러진다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코코아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가루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캐러멜의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향기는 이 와인의 블랙 체리 과일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특성에 더해져 기분 좋은 맛과 향을 선사한다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밝고 집중도 있는 맛으로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단단하고 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우아한 </a:t>
                      </a:r>
                      <a:r>
                        <a:rPr lang="ko-KR" altLang="en-US" sz="900" baseline="0" dirty="0" err="1" smtClean="0">
                          <a:latin typeface="+mn-lt"/>
                        </a:rPr>
                        <a:t>피니시가</a:t>
                      </a:r>
                      <a:r>
                        <a:rPr lang="ko-KR" altLang="en-US" sz="900" baseline="0" dirty="0" smtClean="0">
                          <a:latin typeface="+mn-lt"/>
                        </a:rPr>
                        <a:t> 특징이다</a:t>
                      </a:r>
                      <a:r>
                        <a:rPr lang="en-US" altLang="ko-KR" sz="900" baseline="0" dirty="0" smtClean="0">
                          <a:latin typeface="+mn-lt"/>
                        </a:rPr>
                        <a:t>.</a:t>
                      </a:r>
                      <a:endParaRPr lang="en-US" altLang="ko-KR" sz="900" baseline="0" dirty="0">
                        <a:latin typeface="+mn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 smtClean="0">
                        <a:latin typeface="+mn-lt"/>
                      </a:endParaRPr>
                    </a:p>
                    <a:p>
                      <a:endParaRPr lang="en-US" altLang="ko-KR" sz="900" baseline="0" dirty="0" smtClean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1100" dirty="0" smtClean="0">
                        <a:latin typeface="+mn-lt"/>
                        <a:cs typeface="Arial" pitchFamily="34" charset="0"/>
                      </a:endParaRPr>
                    </a:p>
                    <a:p>
                      <a:r>
                        <a:rPr lang="en-US" altLang="ko-KR" sz="1000" baseline="0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Wine Enthusiast – 93 pts</a:t>
                      </a:r>
                      <a:endParaRPr lang="en-US" altLang="ko-KR" sz="1000" baseline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8722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946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2517807" y="5589229"/>
            <a:ext cx="393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en-US" altLang="ko-KR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1970</a:t>
            </a:r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년대 몬테레이의 잠재력을 깨운 제이 </a:t>
            </a:r>
            <a:r>
              <a:rPr lang="ko-KR" altLang="en-US" sz="900" b="1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로어</a:t>
            </a:r>
            <a:r>
              <a:rPr lang="ko-KR" altLang="en-US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b="1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</a:t>
            </a:r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endParaRPr lang="en-US" altLang="ko-KR" sz="900" b="1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제이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로어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빈야드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&amp;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와이너리가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설립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성장함과 동시에 센트럴 코스트가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세계적인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와인산지로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떠오르기 시작한 것은 절대 우연이 아니다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설립자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제리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로어는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1970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년대 몬테레이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파소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로블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지역의 잠재력을 가장 먼저 알아차린 사람 중 한 명으로 센트럴 코스트의 명성을 알리는 데 큰 역할을 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2020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제이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로어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빈야드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&amp;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캘리포니아 그린 메달</a:t>
            </a:r>
          </a:p>
          <a:p>
            <a:pPr fontAlgn="t"/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리더상을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수상했다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환경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경제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사회적 형평성 세 가지 항목에서 탁월한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성과를 발휘하고 “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지속가능성＂이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전반적인 비즈니스에 적용되었기에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공식적으로 인정받는 영광을 안았다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50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전 설립된 이래 현재까지도</a:t>
            </a:r>
          </a:p>
          <a:p>
            <a:pPr fontAlgn="t"/>
            <a:r>
              <a:rPr lang="ko-KR" altLang="en-US" sz="900" kern="100">
                <a:latin typeface="맑은 고딕" panose="020B0503020000020004" pitchFamily="50" charset="-127"/>
                <a:cs typeface="Times New Roman" panose="02020603050405020304" pitchFamily="18" charset="0"/>
              </a:rPr>
              <a:t>가족 경영으로 운영되며 와인 업계에서 가장 존경받는 와인 브랜드 중 </a:t>
            </a: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하나로 손꼽힌다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산 호세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파소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로블에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위치한 와인 센터가 매년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수천명의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방문객들로 붐비는 이유이다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3411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232</Words>
  <Application>Microsoft Office PowerPoint</Application>
  <PresentationFormat>화면 슬라이드 쇼(4:3)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1" baseType="lpstr">
      <vt:lpstr>American Typewriter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임효진/ Charlotte Lim</cp:lastModifiedBy>
  <cp:revision>12</cp:revision>
  <dcterms:created xsi:type="dcterms:W3CDTF">2024-03-14T06:09:42Z</dcterms:created>
  <dcterms:modified xsi:type="dcterms:W3CDTF">2024-03-28T08:26:00Z</dcterms:modified>
</cp:coreProperties>
</file>