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2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E0F97-71E0-4A0B-89AE-D1578854F299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E1565-3F42-43C9-9CCF-9F7D1808D6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49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B8397-7B43-2849-BA35-3333C8449AED}" type="slidenum">
              <a:rPr kumimoji="1" lang="ko-KR" altLang="en-US" smtClean="0"/>
              <a:pPr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78744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5582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621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803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7237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5221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686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421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229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19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844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0473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30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260648"/>
            <a:ext cx="4127660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AURELIO SETTIMO</a:t>
            </a:r>
          </a:p>
          <a:p>
            <a:pPr>
              <a:lnSpc>
                <a:spcPct val="150000"/>
              </a:lnSpc>
            </a:pPr>
            <a:r>
              <a:rPr lang="fr-FR" altLang="ko-KR" sz="1600" b="1" dirty="0" smtClean="0">
                <a:latin typeface="Georgia" panose="02040502050405020303" pitchFamily="18" charset="0"/>
              </a:rPr>
              <a:t>Barolo DOCG </a:t>
            </a:r>
            <a:r>
              <a:rPr lang="en-US" altLang="ko-KR" sz="1600" b="1" dirty="0" err="1" smtClean="0">
                <a:latin typeface="Georgia" panose="02040502050405020303" pitchFamily="18" charset="0"/>
              </a:rPr>
              <a:t>Rocche</a:t>
            </a:r>
            <a:r>
              <a:rPr lang="en-US" altLang="ko-KR" sz="1600" b="1" dirty="0" smtClean="0">
                <a:latin typeface="Georgia" panose="02040502050405020303" pitchFamily="18" charset="0"/>
              </a:rPr>
              <a:t> </a:t>
            </a:r>
            <a:r>
              <a:rPr lang="en-US" altLang="ko-KR" sz="1600" b="1" dirty="0" err="1" smtClean="0">
                <a:latin typeface="Georgia" panose="02040502050405020303" pitchFamily="18" charset="0"/>
              </a:rPr>
              <a:t>dell’Annunziata</a:t>
            </a:r>
            <a:endParaRPr lang="fr-FR" altLang="ko-KR" sz="1600" b="1" dirty="0" smtClean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1400" dirty="0" err="1" smtClean="0">
                <a:latin typeface="Georgia" panose="02040502050405020303" pitchFamily="18" charset="0"/>
                <a:ea typeface="+mj-ea"/>
              </a:rPr>
              <a:t>아우렐리오</a:t>
            </a:r>
            <a:r>
              <a:rPr kumimoji="1" lang="ko-KR" altLang="en-US" sz="1400" dirty="0" smtClean="0">
                <a:latin typeface="Georgia" panose="02040502050405020303" pitchFamily="18" charset="0"/>
                <a:ea typeface="+mj-ea"/>
              </a:rPr>
              <a:t> </a:t>
            </a:r>
            <a:r>
              <a:rPr kumimoji="1" lang="ko-KR" altLang="en-US" sz="1400" dirty="0" err="1" smtClean="0">
                <a:latin typeface="Georgia" panose="02040502050405020303" pitchFamily="18" charset="0"/>
                <a:ea typeface="+mj-ea"/>
              </a:rPr>
              <a:t>세티모</a:t>
            </a:r>
            <a:r>
              <a:rPr kumimoji="1" lang="ko-KR" altLang="en-US" sz="1400" dirty="0" smtClean="0">
                <a:latin typeface="Georgia" panose="02040502050405020303" pitchFamily="18" charset="0"/>
                <a:ea typeface="+mj-ea"/>
              </a:rPr>
              <a:t> </a:t>
            </a:r>
            <a:r>
              <a:rPr kumimoji="1" lang="ko-KR" altLang="en-US" sz="1400" dirty="0" err="1" smtClean="0">
                <a:latin typeface="Georgia" panose="02040502050405020303" pitchFamily="18" charset="0"/>
                <a:ea typeface="+mj-ea"/>
              </a:rPr>
              <a:t>바롤로</a:t>
            </a:r>
            <a:r>
              <a:rPr kumimoji="1" lang="ko-KR" altLang="en-US" sz="1400" dirty="0" smtClean="0">
                <a:latin typeface="Georgia" panose="02040502050405020303" pitchFamily="18" charset="0"/>
                <a:ea typeface="+mj-ea"/>
              </a:rPr>
              <a:t> </a:t>
            </a:r>
            <a:r>
              <a:rPr kumimoji="1" lang="ko-KR" altLang="en-US" sz="1400" dirty="0" err="1" smtClean="0">
                <a:latin typeface="Georgia" panose="02040502050405020303" pitchFamily="18" charset="0"/>
                <a:ea typeface="+mj-ea"/>
              </a:rPr>
              <a:t>로께</a:t>
            </a:r>
            <a:r>
              <a:rPr kumimoji="1" lang="ko-KR" altLang="en-US" sz="1400" dirty="0" smtClean="0">
                <a:latin typeface="Georgia" panose="02040502050405020303" pitchFamily="18" charset="0"/>
                <a:ea typeface="+mj-ea"/>
              </a:rPr>
              <a:t> 델 </a:t>
            </a:r>
            <a:r>
              <a:rPr kumimoji="1" lang="ko-KR" altLang="en-US" sz="1400" dirty="0" err="1" smtClean="0">
                <a:latin typeface="Georgia" panose="02040502050405020303" pitchFamily="18" charset="0"/>
                <a:ea typeface="+mj-ea"/>
              </a:rPr>
              <a:t>안눈</a:t>
            </a:r>
            <a:r>
              <a:rPr kumimoji="1" lang="ko-KR" altLang="en-US" sz="1400" dirty="0" err="1">
                <a:latin typeface="Georgia" panose="02040502050405020303" pitchFamily="18" charset="0"/>
                <a:ea typeface="+mj-ea"/>
              </a:rPr>
              <a:t>지</a:t>
            </a:r>
            <a:r>
              <a:rPr kumimoji="1" lang="ko-KR" altLang="en-US" sz="1400" dirty="0" err="1" smtClean="0">
                <a:latin typeface="Georgia" panose="02040502050405020303" pitchFamily="18" charset="0"/>
                <a:ea typeface="+mj-ea"/>
              </a:rPr>
              <a:t>아타</a:t>
            </a:r>
            <a:endParaRPr kumimoji="1" lang="en-US" altLang="ko-KR" sz="1400" dirty="0">
              <a:latin typeface="Georgia" panose="02040502050405020303" pitchFamily="18" charset="0"/>
              <a:ea typeface="+mj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009187"/>
              </p:ext>
            </p:extLst>
          </p:nvPr>
        </p:nvGraphicFramePr>
        <p:xfrm>
          <a:off x="5003022" y="1476477"/>
          <a:ext cx="3802300" cy="4940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0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30317">
                <a:tc>
                  <a:txBody>
                    <a:bodyPr/>
                    <a:lstStyle/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전통을 따라 껍질과 함께 온도 조절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(27-28C°)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가능한 콘크리트 탱크에서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15-20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일 간 알코올 발효를 거친 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개월 간 콘크리트 탱크에서 숙성합니다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알코올 발효 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오크통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(2,500-3,000L)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개월 간 숙성합니다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en-US" altLang="ko-KR" sz="900" b="0" dirty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 </a:t>
                      </a:r>
                    </a:p>
                    <a:p>
                      <a:r>
                        <a:rPr lang="ko-KR" altLang="en-US" sz="900" baseline="0" dirty="0" smtClean="0"/>
                        <a:t>짙은 </a:t>
                      </a:r>
                      <a:r>
                        <a:rPr lang="ko-KR" altLang="en-US" sz="900" baseline="0" dirty="0" err="1" smtClean="0"/>
                        <a:t>루비색을</a:t>
                      </a:r>
                      <a:r>
                        <a:rPr lang="ko-KR" altLang="en-US" sz="900" baseline="0" dirty="0" smtClean="0"/>
                        <a:t> 띠며 강렬한 향신료의 향과 </a:t>
                      </a:r>
                      <a:r>
                        <a:rPr lang="ko-KR" altLang="en-US" sz="900" baseline="0" dirty="0" err="1" smtClean="0"/>
                        <a:t>발사믹의</a:t>
                      </a:r>
                      <a:r>
                        <a:rPr lang="ko-KR" altLang="en-US" sz="900" baseline="0" dirty="0" smtClean="0"/>
                        <a:t> 선명한 아로마를 가지고 있는 와인입니다</a:t>
                      </a:r>
                      <a:r>
                        <a:rPr lang="en-US" altLang="ko-KR" sz="900" baseline="0" dirty="0" smtClean="0"/>
                        <a:t>. </a:t>
                      </a:r>
                      <a:r>
                        <a:rPr lang="ko-KR" altLang="en-US" sz="900" baseline="0" dirty="0" smtClean="0"/>
                        <a:t>복합성 또한 뛰어나며 섬세하고 긴 여운이 꽃의 아로마와 합쳐져 매력을 보여주는 와인입니다</a:t>
                      </a:r>
                      <a:r>
                        <a:rPr lang="en-US" altLang="ko-KR" sz="900" baseline="0" dirty="0" smtClean="0"/>
                        <a:t>.</a:t>
                      </a:r>
                    </a:p>
                    <a:p>
                      <a:endParaRPr lang="en-US" altLang="ko-KR" sz="900" dirty="0" smtClean="0"/>
                    </a:p>
                    <a:p>
                      <a:r>
                        <a:rPr lang="ko-KR" altLang="en-US" sz="900" dirty="0" err="1" smtClean="0"/>
                        <a:t>서빙</a:t>
                      </a:r>
                      <a:r>
                        <a:rPr lang="ko-KR" altLang="en-US" sz="900" dirty="0" smtClean="0"/>
                        <a:t> </a:t>
                      </a:r>
                      <a:r>
                        <a:rPr lang="ko-KR" altLang="en-US" sz="900" dirty="0"/>
                        <a:t>온도</a:t>
                      </a:r>
                      <a:r>
                        <a:rPr lang="en-US" altLang="ko-KR" sz="900" dirty="0"/>
                        <a:t>: </a:t>
                      </a:r>
                      <a:r>
                        <a:rPr lang="en-US" altLang="ko-KR" sz="900" dirty="0" smtClean="0"/>
                        <a:t>16C°</a:t>
                      </a:r>
                      <a:endParaRPr lang="en-US" altLang="ko-KR" sz="900" dirty="0"/>
                    </a:p>
                    <a:p>
                      <a:endParaRPr lang="en-US" altLang="ko-KR" sz="900" dirty="0"/>
                    </a:p>
                    <a:p>
                      <a:r>
                        <a:rPr lang="ko-KR" altLang="en-US" sz="900" dirty="0"/>
                        <a:t>추천 음식</a:t>
                      </a:r>
                      <a:r>
                        <a:rPr lang="en-US" altLang="ko-KR" sz="900" dirty="0" smtClean="0"/>
                        <a:t>:</a:t>
                      </a:r>
                      <a:r>
                        <a:rPr lang="en-US" altLang="ko-KR" sz="900" baseline="0" dirty="0" smtClean="0"/>
                        <a:t> </a:t>
                      </a:r>
                      <a:r>
                        <a:rPr lang="ko-KR" altLang="en-US" sz="900" baseline="0" dirty="0" smtClean="0"/>
                        <a:t>안심 스테이크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err="1" smtClean="0"/>
                        <a:t>파스타</a:t>
                      </a:r>
                      <a:endParaRPr lang="en-US" altLang="ko-KR" sz="900" dirty="0"/>
                    </a:p>
                    <a:p>
                      <a:endParaRPr lang="en-US" altLang="ko-KR" sz="900" dirty="0"/>
                    </a:p>
                    <a:p>
                      <a:endParaRPr lang="en-US" altLang="ko-KR" sz="90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0282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algn="just" latinLnBrk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ko-KR" altLang="en-US" sz="900" b="1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피에몬테의</a:t>
                      </a:r>
                      <a:r>
                        <a:rPr lang="ko-KR" altLang="en-US" sz="900" b="1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전통을 중시하는 </a:t>
                      </a:r>
                      <a:r>
                        <a:rPr lang="ko-KR" altLang="en-US" sz="900" b="1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아우렐리오</a:t>
                      </a:r>
                      <a:r>
                        <a:rPr lang="ko-KR" altLang="en-US" sz="900" b="1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b="1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세티모의</a:t>
                      </a:r>
                      <a:r>
                        <a:rPr lang="ko-KR" altLang="en-US" sz="900" b="1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현재 </a:t>
                      </a:r>
                      <a:endParaRPr lang="ko-KR" altLang="ko-KR" sz="900" b="1" kern="100" dirty="0" smtClean="0"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altLang="ko-KR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1962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년 </a:t>
                      </a:r>
                      <a:r>
                        <a:rPr lang="ko-KR" altLang="en-US" sz="900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아우렐리오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세티모가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설립된 후 현재 그의 딸 </a:t>
                      </a:r>
                      <a:r>
                        <a:rPr lang="ko-KR" altLang="en-US" sz="900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티지아나</a:t>
                      </a:r>
                      <a:r>
                        <a:rPr lang="en-US" altLang="ko-KR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900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Tiziana</a:t>
                      </a:r>
                      <a:r>
                        <a:rPr lang="en-US" altLang="ko-KR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가 </a:t>
                      </a:r>
                      <a:r>
                        <a:rPr lang="ko-KR" altLang="en-US" sz="900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와이너리를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운영하고 있습니다</a:t>
                      </a:r>
                      <a:r>
                        <a:rPr lang="en-US" altLang="ko-KR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그들의 철학은 항상 같습니다</a:t>
                      </a:r>
                      <a:r>
                        <a:rPr lang="en-US" altLang="ko-KR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전통을 중시하고 품질에 집중하라</a:t>
                      </a:r>
                      <a:r>
                        <a:rPr lang="en-US" altLang="ko-KR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그들은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피에몬테에서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레드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와인만을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생산합니다</a:t>
                      </a:r>
                      <a:r>
                        <a:rPr lang="en-US" altLang="ko-KR" sz="900" kern="100" baseline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lang="en-US" altLang="ko-KR" sz="900" kern="100" baseline="0" dirty="0" smtClean="0"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그들의 포도원에서 재배되는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네비올로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품종으로 생산된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바롤로와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바롤로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로께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델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안눈치아타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와인들은 제임스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서클링</a:t>
                      </a:r>
                      <a:r>
                        <a:rPr lang="en-US" altLang="ko-KR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(James Suckling) 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등 수많은 와인 평론가들의 호평을 받으며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피에몬테의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탑 생산자로 자리매김 하고 있습니다</a:t>
                      </a:r>
                      <a:r>
                        <a:rPr lang="en-US" altLang="ko-KR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9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306">
                <a:tc>
                  <a:txBody>
                    <a:bodyPr/>
                    <a:lstStyle/>
                    <a:p>
                      <a:pPr marL="171450" marR="0" lvl="0" indent="-17145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900" b="0" dirty="0">
                        <a:solidFill>
                          <a:schemeClr val="tx1"/>
                        </a:solidFill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297564"/>
              </p:ext>
            </p:extLst>
          </p:nvPr>
        </p:nvGraphicFramePr>
        <p:xfrm>
          <a:off x="2432316" y="1476478"/>
          <a:ext cx="2401406" cy="40145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1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r>
                        <a:rPr lang="en-US" altLang="ko-KR" sz="1100" baseline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Piedmont, 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Italy</a:t>
                      </a:r>
                      <a:endParaRPr lang="en-US" altLang="ko-KR" sz="1100" dirty="0" smtClean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14.5% 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30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100% </a:t>
                      </a:r>
                      <a:r>
                        <a:rPr lang="en-US" altLang="ko-KR" sz="1100" baseline="0" dirty="0" err="1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Nebbiolo</a:t>
                      </a: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4304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James Suckling –</a:t>
                      </a:r>
                      <a:r>
                        <a:rPr lang="en-US" altLang="ko-KR" sz="1100" b="0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 96 Points 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Decanter - 94 Points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baseline="0" dirty="0" err="1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Veronelli</a:t>
                      </a:r>
                      <a:r>
                        <a:rPr lang="en-US" altLang="ko-KR" sz="1100" b="0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 – 92 Points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Wine Spectator – 95 Points</a:t>
                      </a:r>
                      <a:endParaRPr lang="en-US" altLang="ko-KR" sz="1100" b="0" dirty="0">
                        <a:latin typeface="Constantia" panose="02030602050306030303" pitchFamily="18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2662408601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28728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45343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857356" y="6358268"/>
            <a:ext cx="142876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58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58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58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58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857356" y="657258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D9AC378-7F87-428B-9644-683D7EB35DD0}"/>
              </a:ext>
            </a:extLst>
          </p:cNvPr>
          <p:cNvSpPr/>
          <p:nvPr/>
        </p:nvSpPr>
        <p:spPr>
          <a:xfrm>
            <a:off x="1214414" y="5903920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1AAB6CE-C219-4615-AD5F-3515799FADE2}"/>
              </a:ext>
            </a:extLst>
          </p:cNvPr>
          <p:cNvSpPr/>
          <p:nvPr/>
        </p:nvSpPr>
        <p:spPr>
          <a:xfrm>
            <a:off x="1643042" y="6352992"/>
            <a:ext cx="142876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5334" r="14713" b="4508"/>
          <a:stretch/>
        </p:blipFill>
        <p:spPr>
          <a:xfrm>
            <a:off x="475696" y="600891"/>
            <a:ext cx="1763188" cy="5068273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222" y="6179334"/>
            <a:ext cx="759100" cy="60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15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</TotalTime>
  <Words>203</Words>
  <Application>Microsoft Office PowerPoint</Application>
  <PresentationFormat>화면 슬라이드 쇼(4:3)</PresentationFormat>
  <Paragraphs>37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문석호 / Francisco Moon</dc:creator>
  <cp:lastModifiedBy>User</cp:lastModifiedBy>
  <cp:revision>36</cp:revision>
  <dcterms:created xsi:type="dcterms:W3CDTF">2022-01-18T06:14:16Z</dcterms:created>
  <dcterms:modified xsi:type="dcterms:W3CDTF">2022-10-12T01:31:02Z</dcterms:modified>
</cp:coreProperties>
</file>