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0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79" autoAdjust="0"/>
  </p:normalViewPr>
  <p:slideViewPr>
    <p:cSldViewPr>
      <p:cViewPr varScale="1">
        <p:scale>
          <a:sx n="110" d="100"/>
          <a:sy n="110" d="100"/>
        </p:scale>
        <p:origin x="16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8DD2A5-0E1B-4F9F-BF61-72981209235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37F9B-3223-48B4-8AA5-31B6905125C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8091-28AA-464B-B58F-A3BBE958F979}" type="datetimeFigureOut">
              <a:rPr lang="ko-KR" altLang="en-US" smtClean="0"/>
              <a:pPr/>
              <a:t>2021-10-14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ADA9A-B4E6-450A-AC98-5CBAA185A896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[R] 5"/>
          <p:cNvCxnSpPr/>
          <p:nvPr/>
        </p:nvCxnSpPr>
        <p:spPr>
          <a:xfrm>
            <a:off x="2293742" y="159682"/>
            <a:ext cx="0" cy="6534849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직선 연결선[R] 10"/>
          <p:cNvCxnSpPr/>
          <p:nvPr/>
        </p:nvCxnSpPr>
        <p:spPr>
          <a:xfrm flipH="1">
            <a:off x="2293743" y="1404370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텍스트 상자 17"/>
          <p:cNvSpPr txBox="1"/>
          <p:nvPr/>
        </p:nvSpPr>
        <p:spPr>
          <a:xfrm>
            <a:off x="2355318" y="98159"/>
            <a:ext cx="2925408" cy="1101132"/>
          </a:xfrm>
          <a:prstGeom prst="rect">
            <a:avLst/>
          </a:prstGeom>
          <a:noFill/>
        </p:spPr>
        <p:txBody>
          <a:bodyPr wrap="none" lIns="80133" tIns="40067" rIns="80133" bIns="40067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Constantia" charset="0"/>
                <a:cs typeface="Constantia" charset="0"/>
              </a:rPr>
              <a:t>J.LOHR</a:t>
            </a:r>
          </a:p>
          <a:p>
            <a:pPr>
              <a:lnSpc>
                <a:spcPct val="150000"/>
              </a:lnSpc>
            </a:pPr>
            <a:r>
              <a:rPr lang="en-US" altLang="ko-KR" sz="1600" b="1" dirty="0">
                <a:latin typeface="Georgia" pitchFamily="18" charset="0"/>
                <a:ea typeface="+mj-ea"/>
                <a:cs typeface="Dotum" charset="-127"/>
              </a:rPr>
              <a:t>Arroyo Vista Chardonnay</a:t>
            </a:r>
          </a:p>
          <a:p>
            <a:pPr>
              <a:lnSpc>
                <a:spcPct val="150000"/>
              </a:lnSpc>
            </a:pPr>
            <a:r>
              <a:rPr lang="ko-KR" altLang="en-US" sz="1400" dirty="0">
                <a:latin typeface="+mj-ea"/>
                <a:ea typeface="+mj-ea"/>
                <a:cs typeface="Dotum" charset="-127"/>
              </a:rPr>
              <a:t>제이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로어</a:t>
            </a:r>
            <a:r>
              <a:rPr lang="ko-KR" altLang="en-US" sz="1400" dirty="0">
                <a:latin typeface="+mj-ea"/>
                <a:ea typeface="+mj-ea"/>
                <a:cs typeface="Dotum" charset="-127"/>
              </a:rPr>
              <a:t> 아로요 비스타 </a:t>
            </a:r>
            <a:r>
              <a:rPr lang="ko-KR" altLang="en-US" sz="1400" dirty="0" err="1">
                <a:latin typeface="+mj-ea"/>
                <a:ea typeface="+mj-ea"/>
                <a:cs typeface="Dotum" charset="-127"/>
              </a:rPr>
              <a:t>샤도네이</a:t>
            </a:r>
            <a:endParaRPr kumimoji="1" lang="ko-KR" altLang="en-US" dirty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594522"/>
              </p:ext>
            </p:extLst>
          </p:nvPr>
        </p:nvGraphicFramePr>
        <p:xfrm>
          <a:off x="4929190" y="1291455"/>
          <a:ext cx="3848452" cy="556856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84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13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10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6319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WINE MAKING</a:t>
                      </a:r>
                      <a:endParaRPr lang="en-US" altLang="ko-KR" sz="1100" b="1" baseline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손 수확</a:t>
                      </a:r>
                      <a:r>
                        <a:rPr lang="en-US" altLang="ko-KR" sz="900" baseline="0" dirty="0"/>
                        <a:t>, 14</a:t>
                      </a:r>
                      <a:r>
                        <a:rPr lang="ko-KR" altLang="en-US" sz="900" baseline="0" dirty="0"/>
                        <a:t>개월 앙금 접촉 및 프렌치 오크 숙성 </a:t>
                      </a:r>
                      <a:r>
                        <a:rPr lang="en-US" altLang="ko-KR" sz="900" baseline="0" dirty="0"/>
                        <a:t>(46% New)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>
                          <a:latin typeface="Georgia" charset="0"/>
                          <a:ea typeface="Georgia" charset="0"/>
                          <a:cs typeface="Georgia" charset="0"/>
                        </a:rPr>
                        <a:t> NOTE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배럴에서 일주일 간 젖산발효 중 앙금을 저어주어 보다 풍성한 질감이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형성되었다</a:t>
                      </a:r>
                      <a:r>
                        <a:rPr lang="en-US" altLang="ko-KR" sz="900" baseline="0" dirty="0"/>
                        <a:t>. </a:t>
                      </a:r>
                      <a:r>
                        <a:rPr lang="ko-KR" altLang="en-US" sz="900" baseline="0" dirty="0"/>
                        <a:t>사과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배</a:t>
                      </a:r>
                      <a:r>
                        <a:rPr lang="en-US" altLang="ko-KR" sz="900" baseline="0" dirty="0"/>
                        <a:t>, </a:t>
                      </a:r>
                      <a:r>
                        <a:rPr lang="ko-KR" altLang="en-US" sz="900" baseline="0" dirty="0"/>
                        <a:t>레몬 크림 풍미와 오크 숙성에서 오는 부드러운</a:t>
                      </a: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dirty="0"/>
                        <a:t>바닐라 뉘앙스의 </a:t>
                      </a:r>
                      <a:r>
                        <a:rPr lang="ko-KR" altLang="en-US" sz="900" baseline="0" dirty="0" err="1"/>
                        <a:t>피니쉬를</a:t>
                      </a:r>
                      <a:r>
                        <a:rPr lang="ko-KR" altLang="en-US" sz="900" baseline="0" dirty="0"/>
                        <a:t> 느낄 수 있다</a:t>
                      </a:r>
                      <a:r>
                        <a:rPr lang="en-US" altLang="ko-KR" sz="900" baseline="0" dirty="0"/>
                        <a:t>.</a:t>
                      </a: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aseline="0" dirty="0"/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74881">
                <a:tc>
                  <a:txBody>
                    <a:bodyPr/>
                    <a:lstStyle/>
                    <a:p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와이너리가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설립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성장함과 동시에 센트럴 코스트가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세계적인 와인산지로 떠오르기 시작한 것은 절대 우연이 아니다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설립자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제리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1970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년대 몬테레이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지역의 잠재력을 가장 먼저 알아차린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사람 중 한 명으로 센트럴 코스트의 명성을 알리는 데 큰 역할을 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2020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제이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로어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빈야드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&amp;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와이너리는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캘리포니아 그린 메달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리더상을 수상했다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환경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경제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사회적 형평성 세 가지 항목에서 탁월한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성과를 발휘하고 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“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지속가능성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＂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이 전반적인 비즈니스에 적용되었기에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공식적으로 인정받는 영광을 안았다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50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년 전 설립된 이래 현재까지도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가족 경영으로 운영되며 와인 업계에서 가장 존경받는 와인 브랜드 중 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하나로 손꼽힌다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 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산 호세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,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파소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</a:t>
                      </a:r>
                      <a:r>
                        <a:rPr lang="ko-KR" altLang="en-US" sz="900" baseline="0" dirty="0" err="1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로블에</a:t>
                      </a:r>
                      <a:r>
                        <a:rPr lang="ko-KR" altLang="en-US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 위치한 와인 센터가 매년 수천명의 방문객들로 붐비는 이유이다</a:t>
                      </a:r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.</a:t>
                      </a: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Georgia" charset="0"/>
                          <a:ea typeface="Georgia" charset="0"/>
                          <a:cs typeface="Georgia" charset="0"/>
                        </a:rPr>
                        <a:t>AWARDS</a:t>
                      </a:r>
                      <a:endParaRPr lang="en-US" altLang="ko-KR" sz="900" baseline="0" dirty="0">
                        <a:solidFill>
                          <a:schemeClr val="tx1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r>
                        <a:rPr lang="en-US" altLang="ko-KR" sz="900" baseline="0" dirty="0">
                          <a:solidFill>
                            <a:schemeClr val="tx1"/>
                          </a:solidFill>
                          <a:latin typeface="+mn-ea"/>
                          <a:cs typeface="Arial" pitchFamily="34" charset="0"/>
                        </a:rPr>
                        <a:t>Wine Enthusiast – 92 pts</a:t>
                      </a:r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endParaRPr lang="en-US" altLang="ko-KR" sz="900" dirty="0">
                        <a:solidFill>
                          <a:srgbClr val="C00000"/>
                        </a:solidFill>
                        <a:latin typeface="+mn-ea"/>
                        <a:cs typeface="Arial" pitchFamily="34" charset="0"/>
                      </a:endParaRPr>
                    </a:p>
                    <a:p>
                      <a:pPr>
                        <a:buFont typeface="Arial" pitchFamily="34" charset="0"/>
                        <a:buNone/>
                      </a:pPr>
                      <a:r>
                        <a:rPr lang="en-US" altLang="ko-KR" sz="900" dirty="0">
                          <a:latin typeface="+mn-ea"/>
                        </a:rPr>
                        <a:t> </a:t>
                      </a:r>
                      <a:endParaRPr lang="en-US" altLang="ko-KR" sz="900" dirty="0">
                        <a:latin typeface="+mn-ea"/>
                        <a:cs typeface="Arial" pitchFamily="34" charset="0"/>
                      </a:endParaRPr>
                    </a:p>
                    <a:p>
                      <a:pPr marL="121217" indent="-121217">
                        <a:buFont typeface="Arial" charset="0"/>
                        <a:buChar char="•"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22">
                <a:tc>
                  <a:txBody>
                    <a:bodyPr/>
                    <a:lstStyle/>
                    <a:p>
                      <a:pPr marL="121217" marR="0" lvl="0" indent="-121217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en-US" altLang="ko-KR" sz="1100" dirty="0">
                        <a:latin typeface="+mn-ea"/>
                        <a:cs typeface="Arial" pitchFamily="34" charset="0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60164"/>
              </p:ext>
            </p:extLst>
          </p:nvPr>
        </p:nvGraphicFramePr>
        <p:xfrm>
          <a:off x="2432316" y="1476476"/>
          <a:ext cx="2401406" cy="48424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00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0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Arroyo Seco,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aseline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Monterey, California, USA 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TYPE</a:t>
                      </a:r>
                    </a:p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White</a:t>
                      </a:r>
                    </a:p>
                    <a:p>
                      <a:pPr latinLnBrk="1"/>
                      <a:endParaRPr lang="ko-KR" altLang="en-US" sz="1100" b="1" dirty="0">
                        <a:latin typeface="Cooper Black" charset="0"/>
                        <a:ea typeface="Cooper Black" charset="0"/>
                        <a:cs typeface="Cooper Black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992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dirty="0">
                          <a:latin typeface="Constantia" charset="0"/>
                          <a:ea typeface="Constantia" charset="0"/>
                          <a:cs typeface="Constantia" charset="0"/>
                        </a:rPr>
                        <a:t>14.5%</a:t>
                      </a:r>
                      <a:endParaRPr lang="ko-KR" altLang="en-US" sz="1100" b="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64976">
                <a:tc gridSpan="2"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Georgia" charset="0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100% Chardonnay</a:t>
                      </a:r>
                    </a:p>
                    <a:p>
                      <a:r>
                        <a:rPr lang="en-US" altLang="ko-KR" sz="1100" b="0" i="0" u="none" strike="noStrike" kern="1200" baseline="0" dirty="0">
                          <a:solidFill>
                            <a:schemeClr val="tx1"/>
                          </a:solidFill>
                          <a:latin typeface="Constantia" charset="0"/>
                          <a:ea typeface="Constantia" charset="0"/>
                          <a:cs typeface="Constantia" charset="0"/>
                        </a:rPr>
                        <a:t>  </a:t>
                      </a:r>
                      <a:endParaRPr lang="en-US" altLang="ko-KR" sz="1100" dirty="0">
                        <a:latin typeface="Constantia" charset="0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b="1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/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995">
                <a:tc>
                  <a:txBody>
                    <a:bodyPr/>
                    <a:lstStyle/>
                    <a:p>
                      <a:pPr latinLnBrk="1"/>
                      <a:endParaRPr lang="ko-KR" altLang="en-US" sz="1100" b="1" i="0" dirty="0">
                        <a:latin typeface="Georgia" charset="0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100" dirty="0">
                        <a:latin typeface="American Typewriter" charset="0"/>
                        <a:ea typeface="American Typewriter" charset="0"/>
                        <a:cs typeface="American Typewriter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24" name="직선 연결선[R] 23"/>
          <p:cNvCxnSpPr/>
          <p:nvPr/>
        </p:nvCxnSpPr>
        <p:spPr>
          <a:xfrm flipH="1">
            <a:off x="2293743" y="6106735"/>
            <a:ext cx="6511581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214282" y="5832483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1000100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214414" y="5903921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1428728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643042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17" name="직사각형 16"/>
          <p:cNvSpPr/>
          <p:nvPr/>
        </p:nvSpPr>
        <p:spPr>
          <a:xfrm>
            <a:off x="1857356" y="5903921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00" y="6143954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14" y="614364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28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643042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8" name="직사각형 27"/>
          <p:cNvSpPr/>
          <p:nvPr/>
        </p:nvSpPr>
        <p:spPr>
          <a:xfrm>
            <a:off x="1857356" y="6143954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000100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1214414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1428728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2" name="직사각형 31"/>
          <p:cNvSpPr/>
          <p:nvPr/>
        </p:nvSpPr>
        <p:spPr>
          <a:xfrm>
            <a:off x="1643042" y="6358268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00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1214414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1428728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1643042" y="6572272"/>
            <a:ext cx="142876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4" name="그림 3" descr="텍스트, 알코올, 음료이(가) 표시된 사진&#10;&#10;자동 생성된 설명">
            <a:extLst>
              <a:ext uri="{FF2B5EF4-FFF2-40B4-BE49-F238E27FC236}">
                <a16:creationId xmlns:a16="http://schemas.microsoft.com/office/drawing/2014/main" id="{2D103137-0444-4E82-AA0A-BB0D6F1A84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097" y="764704"/>
            <a:ext cx="1376697" cy="4680000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6C7D9309-367A-4FC8-9742-26B48E9F4B99}"/>
              </a:ext>
            </a:extLst>
          </p:cNvPr>
          <p:cNvSpPr/>
          <p:nvPr/>
        </p:nvSpPr>
        <p:spPr>
          <a:xfrm>
            <a:off x="1865114" y="6352436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8F12A2D4-A3FE-4630-B492-1F04BCDAC5F3}"/>
              </a:ext>
            </a:extLst>
          </p:cNvPr>
          <p:cNvSpPr/>
          <p:nvPr/>
        </p:nvSpPr>
        <p:spPr>
          <a:xfrm>
            <a:off x="1869314" y="6569609"/>
            <a:ext cx="142876" cy="4571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pic>
        <p:nvPicPr>
          <p:cNvPr id="33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39911094-6BBF-41BF-AE65-CE99196AD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6142038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84710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1710</TotalTime>
  <Words>209</Words>
  <Application>Microsoft Office PowerPoint</Application>
  <PresentationFormat>화면 슬라이드 쇼(4:3)</PresentationFormat>
  <Paragraphs>44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American Typewriter</vt:lpstr>
      <vt:lpstr>맑은 고딕</vt:lpstr>
      <vt:lpstr>Arial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Yuna</dc:creator>
  <cp:lastModifiedBy>Jimmy Kim</cp:lastModifiedBy>
  <cp:revision>51</cp:revision>
  <dcterms:created xsi:type="dcterms:W3CDTF">2019-03-22T07:50:06Z</dcterms:created>
  <dcterms:modified xsi:type="dcterms:W3CDTF">2021-10-14T02:00:07Z</dcterms:modified>
</cp:coreProperties>
</file>