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7" r:id="rId2"/>
  </p:sldIdLst>
  <p:sldSz cx="6858000" cy="9144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540B"/>
    <a:srgbClr val="C5B693"/>
    <a:srgbClr val="436747"/>
    <a:srgbClr val="CEA302"/>
    <a:srgbClr val="F2EEEA"/>
    <a:srgbClr val="D8CDB4"/>
    <a:srgbClr val="000100"/>
    <a:srgbClr val="E1DFD4"/>
    <a:srgbClr val="2F485A"/>
    <a:srgbClr val="583E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576" autoAdjust="0"/>
    <p:restoredTop sz="95366" autoAdjust="0"/>
  </p:normalViewPr>
  <p:slideViewPr>
    <p:cSldViewPr snapToGrid="0">
      <p:cViewPr varScale="1">
        <p:scale>
          <a:sx n="86" d="100"/>
          <a:sy n="86" d="100"/>
        </p:scale>
        <p:origin x="3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2026-01-16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725896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2026-01-16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60079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2026-01-16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752391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2026-01-16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99405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2026-01-16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761395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2026-01-16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5826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2026-01-16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477902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2026-01-16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03135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2026-01-16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108963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2026-01-16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512835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2026-01-16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85233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D2CD45-B8D0-42D5-8216-472255F4A7BD}" type="datetimeFigureOut">
              <a:rPr lang="ko-KR" altLang="en-US" smtClean="0"/>
              <a:t>2026-01-16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44533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표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9409557"/>
              </p:ext>
            </p:extLst>
          </p:nvPr>
        </p:nvGraphicFramePr>
        <p:xfrm>
          <a:off x="331863" y="7718984"/>
          <a:ext cx="800779" cy="8826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007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2785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ACIDITY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2512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SWEETNESS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6207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BODY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2512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FINISH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38" name="표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4426948"/>
              </p:ext>
            </p:extLst>
          </p:nvPr>
        </p:nvGraphicFramePr>
        <p:xfrm>
          <a:off x="2500778" y="1856168"/>
          <a:ext cx="1967050" cy="466000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67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452516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b="1" smtClean="0">
                          <a:latin typeface="+mn-ea"/>
                          <a:ea typeface="+mn-ea"/>
                          <a:cs typeface="Georgia" charset="0"/>
                        </a:rPr>
                        <a:t>APPELLATION</a:t>
                      </a:r>
                    </a:p>
                    <a:p>
                      <a:pPr latinLnBrk="1"/>
                      <a:r>
                        <a:rPr lang="ko-KR" altLang="en-US" sz="1000" kern="1200" baseline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마꽁 미위 라마르틴 </a:t>
                      </a:r>
                      <a:endParaRPr lang="en-US" altLang="ko-KR" sz="1000" kern="1200" baseline="0" smtClean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  <a:p>
                      <a:pPr latinLnBrk="1"/>
                      <a:r>
                        <a:rPr lang="en-US" altLang="ko-KR" sz="1000" kern="1200" baseline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Macon Milly Lamartine</a:t>
                      </a:r>
                      <a:endParaRPr lang="en-US" altLang="ko-KR" sz="1000" b="1" smtClean="0">
                        <a:latin typeface="+mn-ea"/>
                        <a:ea typeface="+mn-ea"/>
                        <a:cs typeface="Georgia" charset="0"/>
                      </a:endParaRPr>
                    </a:p>
                    <a:p>
                      <a:pPr latinLnBrk="1"/>
                      <a:endParaRPr lang="en-US" altLang="ko-KR" sz="1000" b="1" smtClean="0">
                        <a:latin typeface="+mn-ea"/>
                        <a:ea typeface="+mn-ea"/>
                        <a:cs typeface="Georgia" charset="0"/>
                      </a:endParaRPr>
                    </a:p>
                    <a:p>
                      <a:pPr latinLnBrk="1"/>
                      <a:r>
                        <a:rPr lang="en-US" altLang="ko-KR" sz="1000" b="1" smtClean="0">
                          <a:latin typeface="+mn-ea"/>
                          <a:ea typeface="+mn-ea"/>
                          <a:cs typeface="Georgia" charset="0"/>
                        </a:rPr>
                        <a:t>REGION</a:t>
                      </a:r>
                      <a:endParaRPr lang="en-US" altLang="ko-KR" sz="1000" b="1" dirty="0">
                        <a:latin typeface="+mn-ea"/>
                        <a:ea typeface="+mn-ea"/>
                        <a:cs typeface="Georgia" charset="0"/>
                      </a:endParaRPr>
                    </a:p>
                    <a:p>
                      <a:pPr marL="0" marR="0" lvl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baseline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Macon Milly Lamartine&gt; Maconnais&gt; Bourgogne&gt; France </a:t>
                      </a: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7003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b="1" dirty="0" smtClean="0">
                          <a:latin typeface="+mn-ea"/>
                          <a:ea typeface="+mn-ea"/>
                          <a:cs typeface="Georgia" charset="0"/>
                        </a:rPr>
                        <a:t>TYPE</a:t>
                      </a:r>
                    </a:p>
                    <a:p>
                      <a:pPr latinLnBrk="1"/>
                      <a:r>
                        <a:rPr lang="en-US" altLang="ko-KR" sz="1000" b="0" smtClean="0">
                          <a:latin typeface="+mn-ea"/>
                          <a:ea typeface="+mn-ea"/>
                          <a:cs typeface="Georgia" charset="0"/>
                        </a:rPr>
                        <a:t>White</a:t>
                      </a:r>
                      <a:endParaRPr lang="en-US" altLang="ko-KR" sz="1000" b="0" dirty="0" smtClean="0">
                        <a:latin typeface="+mn-ea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7003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b="1" dirty="0" smtClean="0">
                          <a:latin typeface="+mn-ea"/>
                          <a:ea typeface="+mn-ea"/>
                          <a:cs typeface="Georgia" charset="0"/>
                        </a:rPr>
                        <a:t>ALCOHOL</a:t>
                      </a:r>
                    </a:p>
                    <a:p>
                      <a:pPr latinLnBrk="1"/>
                      <a:r>
                        <a:rPr lang="en-US" altLang="ko-KR" sz="1000" b="0" smtClean="0">
                          <a:latin typeface="+mn-ea"/>
                          <a:ea typeface="+mn-ea"/>
                          <a:cs typeface="Georgia" charset="0"/>
                        </a:rPr>
                        <a:t>12.5%</a:t>
                      </a:r>
                      <a:endParaRPr lang="en-US" altLang="ko-KR" sz="1000" b="0" dirty="0" smtClean="0">
                        <a:latin typeface="+mn-ea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0106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b="1" dirty="0" smtClean="0">
                          <a:latin typeface="+mn-ea"/>
                          <a:ea typeface="+mn-ea"/>
                          <a:cs typeface="Georgia" charset="0"/>
                        </a:rPr>
                        <a:t>VARIETY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it-IT" altLang="ko-KR" sz="1000" kern="120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onstantia" charset="0"/>
                        </a:rPr>
                        <a:t>100% Chardonnay</a:t>
                      </a:r>
                      <a:endParaRPr lang="it-IT" altLang="ko-KR" sz="1000" kern="1200" dirty="0" smtClean="0">
                        <a:solidFill>
                          <a:schemeClr val="tx1"/>
                        </a:solidFill>
                        <a:latin typeface="+mn-ea"/>
                        <a:ea typeface="+mn-ea"/>
                        <a:cs typeface="Constant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33489">
                <a:tc>
                  <a:txBody>
                    <a:bodyPr/>
                    <a:lstStyle/>
                    <a:p>
                      <a:pPr marL="0" marR="0" lvl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Georgia" charset="0"/>
                        </a:rPr>
                        <a:t>VINYARD/SOIL</a:t>
                      </a: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aseline="0" smtClean="0">
                          <a:latin typeface="+mn-ea"/>
                          <a:ea typeface="+mn-ea"/>
                        </a:rPr>
                        <a:t>석회질과 점토가 혼합된 자갈이 많은 토양에 자리한 포도밭으로</a:t>
                      </a:r>
                      <a:r>
                        <a:rPr lang="en-US" altLang="ko-KR" sz="1000" baseline="0" smtClean="0"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000" baseline="0" smtClean="0">
                          <a:latin typeface="+mn-ea"/>
                          <a:ea typeface="+mn-ea"/>
                        </a:rPr>
                        <a:t>배수가 뛰어나며 좋은 일조량을 바탕으로 신선함과 균형 잡힌 구조를 형성한다</a:t>
                      </a:r>
                      <a:r>
                        <a:rPr lang="en-US" altLang="ko-KR" sz="1000" baseline="0" smtClean="0">
                          <a:latin typeface="+mn-ea"/>
                          <a:ea typeface="+mn-ea"/>
                        </a:rPr>
                        <a:t>.</a:t>
                      </a: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0" baseline="0" smtClean="0">
                        <a:latin typeface="+mn-ea"/>
                        <a:ea typeface="+mn-ea"/>
                      </a:endParaRP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altLang="ko-KR" sz="1000" kern="1200" dirty="0" smtClean="0">
                        <a:solidFill>
                          <a:srgbClr val="FF0000"/>
                        </a:solidFill>
                        <a:latin typeface="+mn-ea"/>
                        <a:ea typeface="+mn-ea"/>
                        <a:cs typeface="Constant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325533818"/>
                  </a:ext>
                </a:extLst>
              </a:tr>
              <a:tr h="629772">
                <a:tc>
                  <a:txBody>
                    <a:bodyPr/>
                    <a:lstStyle/>
                    <a:p>
                      <a:pPr marL="0" marR="0" lvl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10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3716766209"/>
                  </a:ext>
                </a:extLst>
              </a:tr>
            </a:tbl>
          </a:graphicData>
        </a:graphic>
      </p:graphicFrame>
      <p:sp>
        <p:nvSpPr>
          <p:cNvPr id="9" name="직사각형 8"/>
          <p:cNvSpPr/>
          <p:nvPr/>
        </p:nvSpPr>
        <p:spPr>
          <a:xfrm>
            <a:off x="0" y="290552"/>
            <a:ext cx="6858000" cy="299383"/>
          </a:xfrm>
          <a:prstGeom prst="rect">
            <a:avLst/>
          </a:prstGeom>
          <a:solidFill>
            <a:srgbClr val="000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TextBox 14"/>
          <p:cNvSpPr txBox="1"/>
          <p:nvPr/>
        </p:nvSpPr>
        <p:spPr>
          <a:xfrm>
            <a:off x="2500778" y="5786138"/>
            <a:ext cx="4162321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t"/>
            <a:r>
              <a:rPr lang="en-US" altLang="ko-KR" sz="1100" b="1" smtClean="0">
                <a:ea typeface="Constantia" charset="0"/>
                <a:cs typeface="Constantia" charset="0"/>
              </a:rPr>
              <a:t>COMMENT</a:t>
            </a:r>
          </a:p>
          <a:p>
            <a:r>
              <a:rPr lang="ko-KR" altLang="en-US" sz="1000" smtClean="0">
                <a:latin typeface="+mn-ea"/>
              </a:rPr>
              <a:t>부르고뉴 </a:t>
            </a:r>
            <a:r>
              <a:rPr lang="ko-KR" altLang="en-US" sz="1000">
                <a:latin typeface="+mn-ea"/>
              </a:rPr>
              <a:t>남부에 위치한 가족 경영 와이너리로</a:t>
            </a:r>
            <a:r>
              <a:rPr lang="en-US" altLang="ko-KR" sz="1000">
                <a:latin typeface="+mn-ea"/>
              </a:rPr>
              <a:t>, </a:t>
            </a:r>
            <a:r>
              <a:rPr lang="ko-KR" altLang="en-US" sz="1000" smtClean="0">
                <a:latin typeface="+mn-ea"/>
              </a:rPr>
              <a:t>부부인 </a:t>
            </a:r>
            <a:r>
              <a:rPr lang="en-US" altLang="ko-KR" sz="1000" smtClean="0">
                <a:latin typeface="+mn-ea"/>
              </a:rPr>
              <a:t>Cedric</a:t>
            </a:r>
            <a:r>
              <a:rPr lang="ko-KR" altLang="en-US" sz="1000" smtClean="0">
                <a:latin typeface="+mn-ea"/>
              </a:rPr>
              <a:t>과 </a:t>
            </a:r>
            <a:r>
              <a:rPr lang="en-US" altLang="ko-KR" sz="1000" smtClean="0">
                <a:latin typeface="+mn-ea"/>
              </a:rPr>
              <a:t>Nadine</a:t>
            </a:r>
            <a:r>
              <a:rPr lang="ko-KR" altLang="en-US" sz="1000" smtClean="0">
                <a:latin typeface="+mn-ea"/>
              </a:rPr>
              <a:t>이 </a:t>
            </a:r>
            <a:r>
              <a:rPr lang="ko-KR" altLang="en-US" sz="1000">
                <a:latin typeface="+mn-ea"/>
              </a:rPr>
              <a:t>이끌고 </a:t>
            </a:r>
            <a:r>
              <a:rPr lang="ko-KR" altLang="en-US" sz="1000" smtClean="0">
                <a:latin typeface="+mn-ea"/>
              </a:rPr>
              <a:t>있다</a:t>
            </a:r>
            <a:r>
              <a:rPr lang="en-US" altLang="ko-KR" sz="1000" smtClean="0">
                <a:latin typeface="+mn-ea"/>
              </a:rPr>
              <a:t>. </a:t>
            </a:r>
            <a:r>
              <a:rPr lang="ko-KR" altLang="en-US" sz="1000" smtClean="0">
                <a:latin typeface="+mn-ea"/>
              </a:rPr>
              <a:t>현대적인 </a:t>
            </a:r>
            <a:r>
              <a:rPr lang="ko-KR" altLang="en-US" sz="1000">
                <a:latin typeface="+mn-ea"/>
              </a:rPr>
              <a:t>설비와 전통적인 양조 노하우의 조화를 </a:t>
            </a:r>
            <a:r>
              <a:rPr lang="ko-KR" altLang="en-US" sz="1000" smtClean="0">
                <a:latin typeface="+mn-ea"/>
              </a:rPr>
              <a:t>통해 높은 </a:t>
            </a:r>
            <a:r>
              <a:rPr lang="ko-KR" altLang="en-US" sz="1000">
                <a:latin typeface="+mn-ea"/>
              </a:rPr>
              <a:t>품질의 와인을 생산하고 </a:t>
            </a:r>
            <a:r>
              <a:rPr lang="ko-KR" altLang="en-US" sz="1000" smtClean="0">
                <a:latin typeface="+mn-ea"/>
              </a:rPr>
              <a:t>있다</a:t>
            </a:r>
            <a:r>
              <a:rPr lang="en-US" altLang="ko-KR" sz="1000" smtClean="0">
                <a:latin typeface="+mn-ea"/>
              </a:rPr>
              <a:t>.  </a:t>
            </a:r>
            <a:r>
              <a:rPr lang="ko-KR" altLang="en-US" sz="1000" smtClean="0">
                <a:latin typeface="+mn-ea"/>
              </a:rPr>
              <a:t>포도밭은 </a:t>
            </a:r>
            <a:r>
              <a:rPr lang="ko-KR" altLang="en-US" sz="1000" smtClean="0">
                <a:latin typeface="+mn-ea"/>
              </a:rPr>
              <a:t>마꼬네</a:t>
            </a:r>
            <a:r>
              <a:rPr lang="en-US" altLang="ko-KR" sz="1000">
                <a:latin typeface="+mn-ea"/>
              </a:rPr>
              <a:t>(Mâconnais) </a:t>
            </a:r>
            <a:r>
              <a:rPr lang="ko-KR" altLang="en-US" sz="1000">
                <a:latin typeface="+mn-ea"/>
              </a:rPr>
              <a:t>지역의 </a:t>
            </a:r>
            <a:r>
              <a:rPr lang="ko-KR" altLang="en-US" sz="1000" smtClean="0">
                <a:latin typeface="+mn-ea"/>
              </a:rPr>
              <a:t>점토</a:t>
            </a:r>
            <a:r>
              <a:rPr lang="en-US" altLang="ko-KR" sz="1000" smtClean="0">
                <a:latin typeface="+mn-ea"/>
              </a:rPr>
              <a:t>, </a:t>
            </a:r>
            <a:r>
              <a:rPr lang="ko-KR" altLang="en-US" sz="1000" smtClean="0">
                <a:latin typeface="+mn-ea"/>
              </a:rPr>
              <a:t>석회질 </a:t>
            </a:r>
            <a:r>
              <a:rPr lang="ko-KR" altLang="en-US" sz="1000">
                <a:latin typeface="+mn-ea"/>
              </a:rPr>
              <a:t>기반 자갈이 많은 토양에 자리하고 있으며</a:t>
            </a:r>
            <a:r>
              <a:rPr lang="en-US" altLang="ko-KR" sz="1000">
                <a:latin typeface="+mn-ea"/>
              </a:rPr>
              <a:t>, </a:t>
            </a:r>
            <a:r>
              <a:rPr lang="ko-KR" altLang="en-US" sz="1000">
                <a:latin typeface="+mn-ea"/>
              </a:rPr>
              <a:t>뛰어난 일조량을 바탕으로 균형 잡힌 성숙도를 </a:t>
            </a:r>
            <a:r>
              <a:rPr lang="ko-KR" altLang="en-US" sz="1000" smtClean="0">
                <a:latin typeface="+mn-ea"/>
              </a:rPr>
              <a:t>보여준다</a:t>
            </a:r>
            <a:r>
              <a:rPr lang="en-US" altLang="ko-KR" sz="1000" smtClean="0">
                <a:latin typeface="+mn-ea"/>
              </a:rPr>
              <a:t>. </a:t>
            </a:r>
          </a:p>
          <a:p>
            <a:endParaRPr lang="en-US" altLang="ko-KR" sz="1000">
              <a:latin typeface="+mn-ea"/>
            </a:endParaRPr>
          </a:p>
          <a:p>
            <a:r>
              <a:rPr lang="ko-KR" altLang="en-US" sz="1000" smtClean="0">
                <a:latin typeface="+mn-ea"/>
              </a:rPr>
              <a:t>또한 지속 </a:t>
            </a:r>
            <a:r>
              <a:rPr lang="ko-KR" altLang="en-US" sz="1000">
                <a:latin typeface="+mn-ea"/>
              </a:rPr>
              <a:t>가능한 재배 방식을 실천하고 </a:t>
            </a:r>
            <a:r>
              <a:rPr lang="ko-KR" altLang="en-US" sz="1000" smtClean="0">
                <a:latin typeface="+mn-ea"/>
              </a:rPr>
              <a:t>있는데</a:t>
            </a:r>
            <a:r>
              <a:rPr lang="en-US" altLang="ko-KR" sz="1000" smtClean="0">
                <a:latin typeface="+mn-ea"/>
              </a:rPr>
              <a:t>, </a:t>
            </a:r>
            <a:r>
              <a:rPr lang="ko-KR" altLang="en-US" sz="1000" smtClean="0">
                <a:latin typeface="+mn-ea"/>
              </a:rPr>
              <a:t>토양의 </a:t>
            </a:r>
            <a:r>
              <a:rPr lang="ko-KR" altLang="en-US" sz="1000">
                <a:latin typeface="+mn-ea"/>
              </a:rPr>
              <a:t>생명력을 유지하기 위해 경운 작업을 최소화하고</a:t>
            </a:r>
            <a:r>
              <a:rPr lang="en-US" altLang="ko-KR" sz="1000">
                <a:latin typeface="+mn-ea"/>
              </a:rPr>
              <a:t>, </a:t>
            </a:r>
            <a:r>
              <a:rPr lang="ko-KR" altLang="en-US" sz="1000">
                <a:latin typeface="+mn-ea"/>
              </a:rPr>
              <a:t>생물 다양성을 </a:t>
            </a:r>
            <a:r>
              <a:rPr lang="ko-KR" altLang="en-US" sz="1000" smtClean="0">
                <a:latin typeface="+mn-ea"/>
              </a:rPr>
              <a:t>보존하기 </a:t>
            </a:r>
            <a:r>
              <a:rPr lang="ko-KR" altLang="en-US" sz="1000">
                <a:latin typeface="+mn-ea"/>
              </a:rPr>
              <a:t>위한 포도밭 관리를 병행하고 </a:t>
            </a:r>
            <a:r>
              <a:rPr lang="ko-KR" altLang="en-US" sz="1000" smtClean="0">
                <a:latin typeface="+mn-ea"/>
              </a:rPr>
              <a:t>있다</a:t>
            </a:r>
            <a:r>
              <a:rPr lang="en-US" altLang="ko-KR" sz="1000" smtClean="0">
                <a:latin typeface="+mn-ea"/>
              </a:rPr>
              <a:t>. </a:t>
            </a:r>
            <a:r>
              <a:rPr lang="ko-KR" altLang="en-US" sz="1000" smtClean="0">
                <a:latin typeface="+mn-ea"/>
              </a:rPr>
              <a:t>화학 제품 역시 일체 사용하지 않는다</a:t>
            </a:r>
            <a:r>
              <a:rPr lang="en-US" altLang="ko-KR" sz="1000" smtClean="0">
                <a:latin typeface="+mn-ea"/>
              </a:rPr>
              <a:t>. </a:t>
            </a:r>
            <a:r>
              <a:rPr lang="ko-KR" altLang="en-US" sz="1000" smtClean="0">
                <a:latin typeface="+mn-ea"/>
              </a:rPr>
              <a:t>이러한 </a:t>
            </a:r>
            <a:r>
              <a:rPr lang="ko-KR" altLang="en-US" sz="1000">
                <a:latin typeface="+mn-ea"/>
              </a:rPr>
              <a:t>노력의 결과로 </a:t>
            </a:r>
            <a:r>
              <a:rPr lang="en-US" altLang="ko-KR" sz="1000">
                <a:latin typeface="+mn-ea"/>
              </a:rPr>
              <a:t>HVE(Haute Valeur Environnementale) </a:t>
            </a:r>
            <a:r>
              <a:rPr lang="ko-KR" altLang="en-US" sz="1000">
                <a:latin typeface="+mn-ea"/>
              </a:rPr>
              <a:t>인증을 </a:t>
            </a:r>
            <a:r>
              <a:rPr lang="ko-KR" altLang="en-US" sz="1000" smtClean="0">
                <a:latin typeface="+mn-ea"/>
              </a:rPr>
              <a:t>획득하였다</a:t>
            </a:r>
            <a:r>
              <a:rPr lang="en-US" altLang="ko-KR" sz="1000" smtClean="0">
                <a:latin typeface="+mn-ea"/>
              </a:rPr>
              <a:t>. </a:t>
            </a:r>
            <a:r>
              <a:rPr lang="ko-KR" altLang="en-US" sz="1000" smtClean="0">
                <a:latin typeface="+mn-ea"/>
              </a:rPr>
              <a:t>더불어 독립 </a:t>
            </a:r>
            <a:r>
              <a:rPr lang="ko-KR" altLang="en-US" sz="1000">
                <a:latin typeface="+mn-ea"/>
              </a:rPr>
              <a:t>와인 생산자 협회</a:t>
            </a:r>
            <a:r>
              <a:rPr lang="en-US" altLang="ko-KR" sz="1000">
                <a:latin typeface="+mn-ea"/>
              </a:rPr>
              <a:t>(Vigneron Indépendant)</a:t>
            </a:r>
            <a:r>
              <a:rPr lang="ko-KR" altLang="en-US" sz="1000">
                <a:latin typeface="+mn-ea"/>
              </a:rPr>
              <a:t>회원으로서</a:t>
            </a:r>
            <a:r>
              <a:rPr lang="en-US" altLang="ko-KR" sz="1000">
                <a:latin typeface="+mn-ea"/>
              </a:rPr>
              <a:t>, </a:t>
            </a:r>
            <a:r>
              <a:rPr lang="ko-KR" altLang="en-US" sz="1000">
                <a:latin typeface="+mn-ea"/>
              </a:rPr>
              <a:t>포도 재배부터 병입까지 단일 도멘에서 진행하여 독립 와인생산자의 철학을 실천하고 있다</a:t>
            </a:r>
            <a:r>
              <a:rPr lang="en-US" altLang="ko-KR" sz="1000" smtClean="0">
                <a:latin typeface="+mn-ea"/>
              </a:rPr>
              <a:t>. </a:t>
            </a:r>
          </a:p>
          <a:p>
            <a:endParaRPr lang="en-US" altLang="ko-KR" sz="1000" smtClean="0">
              <a:latin typeface="+mn-ea"/>
            </a:endParaRPr>
          </a:p>
          <a:p>
            <a:r>
              <a:rPr lang="ko-KR" altLang="en-US" sz="1000" smtClean="0">
                <a:latin typeface="+mn-ea"/>
              </a:rPr>
              <a:t>현지에서는 프랑스 부르고뉴 남부의 가족이 일궈낸 소규모 장인정신 와이너리로 평가되고 있다</a:t>
            </a:r>
            <a:r>
              <a:rPr lang="en-US" altLang="ko-KR" sz="1000" smtClean="0">
                <a:latin typeface="+mn-ea"/>
              </a:rPr>
              <a:t>. </a:t>
            </a:r>
            <a:endParaRPr lang="en-US" altLang="ko-KR" sz="1000">
              <a:latin typeface="+mn-ea"/>
            </a:endParaRPr>
          </a:p>
          <a:p>
            <a:pPr fontAlgn="t"/>
            <a:endParaRPr lang="en-US" altLang="ko-KR" sz="1100" b="1" smtClean="0">
              <a:ea typeface="Constantia" charset="0"/>
              <a:cs typeface="Constantia" charset="0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1132642" y="7790422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직사각형 20"/>
          <p:cNvSpPr/>
          <p:nvPr/>
        </p:nvSpPr>
        <p:spPr>
          <a:xfrm>
            <a:off x="1989898" y="7790422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2" name="직사각형 21"/>
          <p:cNvSpPr/>
          <p:nvPr/>
        </p:nvSpPr>
        <p:spPr>
          <a:xfrm>
            <a:off x="1132642" y="8030455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직사각형 23"/>
          <p:cNvSpPr/>
          <p:nvPr/>
        </p:nvSpPr>
        <p:spPr>
          <a:xfrm>
            <a:off x="1561270" y="8030455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5" name="직사각형 24"/>
          <p:cNvSpPr/>
          <p:nvPr/>
        </p:nvSpPr>
        <p:spPr>
          <a:xfrm>
            <a:off x="1775584" y="8030455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6" name="직사각형 25"/>
          <p:cNvSpPr/>
          <p:nvPr/>
        </p:nvSpPr>
        <p:spPr>
          <a:xfrm>
            <a:off x="1989898" y="8030455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7" name="직사각형 26"/>
          <p:cNvSpPr/>
          <p:nvPr/>
        </p:nvSpPr>
        <p:spPr>
          <a:xfrm>
            <a:off x="1132642" y="8244769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직사각형 27"/>
          <p:cNvSpPr/>
          <p:nvPr/>
        </p:nvSpPr>
        <p:spPr>
          <a:xfrm>
            <a:off x="1346956" y="8244769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직사각형 31"/>
          <p:cNvSpPr/>
          <p:nvPr/>
        </p:nvSpPr>
        <p:spPr>
          <a:xfrm>
            <a:off x="1132642" y="8459083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직사각형 32"/>
          <p:cNvSpPr/>
          <p:nvPr/>
        </p:nvSpPr>
        <p:spPr>
          <a:xfrm>
            <a:off x="1346956" y="8459083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직사각형 33"/>
          <p:cNvSpPr/>
          <p:nvPr/>
        </p:nvSpPr>
        <p:spPr>
          <a:xfrm>
            <a:off x="1561270" y="8459083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7" name="직사각형 36"/>
          <p:cNvSpPr/>
          <p:nvPr/>
        </p:nvSpPr>
        <p:spPr>
          <a:xfrm>
            <a:off x="-1" y="290554"/>
            <a:ext cx="2326512" cy="299382"/>
          </a:xfrm>
          <a:prstGeom prst="rect">
            <a:avLst/>
          </a:prstGeom>
          <a:solidFill>
            <a:srgbClr val="DE540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6" name="직사각형 45"/>
          <p:cNvSpPr/>
          <p:nvPr/>
        </p:nvSpPr>
        <p:spPr>
          <a:xfrm>
            <a:off x="1561270" y="8244767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" name="직사각형 42"/>
          <p:cNvSpPr/>
          <p:nvPr/>
        </p:nvSpPr>
        <p:spPr>
          <a:xfrm>
            <a:off x="1983792" y="8241943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48" name="직사각형 47"/>
          <p:cNvSpPr/>
          <p:nvPr/>
        </p:nvSpPr>
        <p:spPr>
          <a:xfrm>
            <a:off x="1348030" y="7790422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직사각형 30"/>
          <p:cNvSpPr/>
          <p:nvPr/>
        </p:nvSpPr>
        <p:spPr>
          <a:xfrm>
            <a:off x="1561270" y="7790421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5" name="직사각형 34"/>
          <p:cNvSpPr/>
          <p:nvPr/>
        </p:nvSpPr>
        <p:spPr>
          <a:xfrm>
            <a:off x="1346956" y="8030379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/>
          </a:p>
        </p:txBody>
      </p:sp>
      <p:sp>
        <p:nvSpPr>
          <p:cNvPr id="42" name="TextBox 41"/>
          <p:cNvSpPr txBox="1"/>
          <p:nvPr/>
        </p:nvSpPr>
        <p:spPr>
          <a:xfrm>
            <a:off x="2438790" y="586597"/>
            <a:ext cx="4382281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ko-KR" b="1" smtClean="0"/>
              <a:t>LES VIGNES DE LA FA </a:t>
            </a:r>
          </a:p>
          <a:p>
            <a:pPr>
              <a:lnSpc>
                <a:spcPct val="150000"/>
              </a:lnSpc>
              <a:defRPr/>
            </a:pPr>
            <a:r>
              <a:rPr lang="en-US" altLang="ko-KR" b="1" smtClean="0"/>
              <a:t>M</a:t>
            </a:r>
            <a:r>
              <a:rPr lang="fr-FR" altLang="ko-KR" b="1" spc="-150" smtClean="0"/>
              <a:t>acon-Milly Lamartine</a:t>
            </a:r>
          </a:p>
          <a:p>
            <a:pPr>
              <a:lnSpc>
                <a:spcPct val="150000"/>
              </a:lnSpc>
              <a:defRPr/>
            </a:pPr>
            <a:r>
              <a:rPr lang="ko-KR" altLang="en-US" b="1" spc="-150" smtClean="0"/>
              <a:t>레 비뉴 드라파 마꽁 미위 라마르틴</a:t>
            </a:r>
            <a:endParaRPr lang="fr-FR" altLang="ko-KR" b="1" spc="-150" smtClean="0"/>
          </a:p>
        </p:txBody>
      </p:sp>
      <p:graphicFrame>
        <p:nvGraphicFramePr>
          <p:cNvPr id="44" name="표 4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3351483"/>
              </p:ext>
            </p:extLst>
          </p:nvPr>
        </p:nvGraphicFramePr>
        <p:xfrm>
          <a:off x="4467827" y="1856168"/>
          <a:ext cx="2195271" cy="3588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952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853678">
                <a:tc>
                  <a:txBody>
                    <a:bodyPr/>
                    <a:lstStyle/>
                    <a:p>
                      <a:r>
                        <a:rPr lang="en-US" altLang="ko-KR" sz="1000" b="1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Georgia" charset="0"/>
                        </a:rPr>
                        <a:t>WINE</a:t>
                      </a:r>
                      <a:r>
                        <a:rPr lang="en-US" altLang="ko-KR" sz="1000" b="1" baseline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Georgia" charset="0"/>
                        </a:rPr>
                        <a:t> MAKING</a:t>
                      </a:r>
                    </a:p>
                    <a:p>
                      <a:r>
                        <a:rPr lang="ko-KR" altLang="en-US" sz="1000" smtClean="0">
                          <a:latin typeface="+mn-ea"/>
                          <a:ea typeface="+mn-ea"/>
                        </a:rPr>
                        <a:t>포도수확 후 포도는 줄기 제거 후 바로 압착하며</a:t>
                      </a:r>
                      <a:r>
                        <a:rPr lang="en-US" altLang="ko-KR" sz="1000" smtClean="0"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000" smtClean="0">
                          <a:latin typeface="+mn-ea"/>
                          <a:ea typeface="+mn-ea"/>
                        </a:rPr>
                        <a:t>저온에서 발효를 진행하여 섬세한 아로마를 보존한다</a:t>
                      </a:r>
                      <a:r>
                        <a:rPr lang="en-US" altLang="ko-KR" sz="1000" smtClean="0">
                          <a:latin typeface="+mn-ea"/>
                          <a:ea typeface="+mn-ea"/>
                        </a:rPr>
                        <a:t>.</a:t>
                      </a:r>
                      <a:r>
                        <a:rPr lang="en-US" altLang="ko-KR" sz="1000" baseline="0" smtClean="0"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000" smtClean="0">
                          <a:latin typeface="+mn-ea"/>
                          <a:ea typeface="+mn-ea"/>
                        </a:rPr>
                        <a:t>이후 효모 찌꺼기</a:t>
                      </a:r>
                      <a:r>
                        <a:rPr lang="en-US" altLang="ko-KR" sz="1000" smtClean="0">
                          <a:latin typeface="+mn-ea"/>
                          <a:ea typeface="+mn-ea"/>
                        </a:rPr>
                        <a:t>(Lees)</a:t>
                      </a:r>
                      <a:r>
                        <a:rPr lang="ko-KR" altLang="en-US" sz="1000" smtClean="0">
                          <a:latin typeface="+mn-ea"/>
                          <a:ea typeface="+mn-ea"/>
                        </a:rPr>
                        <a:t>와 함께 숙성한다</a:t>
                      </a:r>
                      <a:r>
                        <a:rPr lang="en-US" altLang="ko-KR" sz="1000" smtClean="0">
                          <a:latin typeface="+mn-ea"/>
                          <a:ea typeface="+mn-ea"/>
                        </a:rPr>
                        <a:t>. </a:t>
                      </a:r>
                      <a:r>
                        <a:rPr lang="ko-KR" altLang="en-US" sz="1000" smtClean="0">
                          <a:latin typeface="+mn-ea"/>
                          <a:ea typeface="+mn-ea"/>
                        </a:rPr>
                        <a:t>알코올 발효 및 젖산 발효는 스테인리스 스틸 탱크에서 진행하여 신선한 풍미를 잘 보존함</a:t>
                      </a:r>
                      <a:r>
                        <a:rPr lang="en-US" altLang="ko-KR" sz="1000" smtClean="0">
                          <a:latin typeface="+mn-ea"/>
                          <a:ea typeface="+mn-ea"/>
                        </a:rPr>
                        <a:t>.</a:t>
                      </a: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3726">
                <a:tc>
                  <a:txBody>
                    <a:bodyPr/>
                    <a:lstStyle/>
                    <a:p>
                      <a:pPr marL="0" marR="0" indent="0" algn="l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Georgia" charset="0"/>
                        </a:rPr>
                        <a:t>TASTING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Georgia" charset="0"/>
                        </a:rPr>
                        <a:t> NOTE</a:t>
                      </a:r>
                      <a:endParaRPr lang="ko-KR" altLang="en-US" sz="1000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r>
                        <a:rPr lang="ko-KR" altLang="en-US" sz="1000" smtClean="0">
                          <a:latin typeface="+mn-ea"/>
                          <a:ea typeface="+mn-ea"/>
                        </a:rPr>
                        <a:t>맑고 투명한 연한 레몬 컬러</a:t>
                      </a:r>
                      <a:r>
                        <a:rPr lang="en-US" altLang="ko-KR" sz="1000" smtClean="0">
                          <a:latin typeface="+mn-ea"/>
                          <a:ea typeface="+mn-ea"/>
                        </a:rPr>
                        <a:t>. </a:t>
                      </a:r>
                      <a:r>
                        <a:rPr lang="ko-KR" altLang="en-US" sz="1000" smtClean="0">
                          <a:latin typeface="+mn-ea"/>
                          <a:ea typeface="+mn-ea"/>
                        </a:rPr>
                        <a:t>잘 익은 자몽을 연상시키는 신선한 아로마가 인상적이며</a:t>
                      </a:r>
                      <a:r>
                        <a:rPr lang="en-US" altLang="ko-KR" sz="1000" smtClean="0"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000" smtClean="0">
                          <a:latin typeface="+mn-ea"/>
                          <a:ea typeface="+mn-ea"/>
                        </a:rPr>
                        <a:t>정교하고 균형 잡힌 구조의 깔끔한 스타일로 지금 마시기 좋은 와인이다</a:t>
                      </a:r>
                      <a:r>
                        <a:rPr lang="en-US" altLang="ko-KR" sz="1000" smtClean="0">
                          <a:latin typeface="+mn-ea"/>
                          <a:ea typeface="+mn-ea"/>
                        </a:rPr>
                        <a:t>.</a:t>
                      </a:r>
                    </a:p>
                    <a:p>
                      <a:endParaRPr lang="en-US" altLang="ko-KR" sz="1000" smtClean="0">
                        <a:latin typeface="+mn-ea"/>
                        <a:ea typeface="+mn-ea"/>
                      </a:endParaRPr>
                    </a:p>
                    <a:p>
                      <a:r>
                        <a:rPr lang="ko-KR" altLang="en-US" sz="1000" smtClean="0">
                          <a:latin typeface="+mn-ea"/>
                          <a:ea typeface="+mn-ea"/>
                        </a:rPr>
                        <a:t>추천 음식 </a:t>
                      </a:r>
                      <a:r>
                        <a:rPr lang="en-US" altLang="ko-KR" sz="1000" smtClean="0">
                          <a:latin typeface="+mn-ea"/>
                          <a:ea typeface="+mn-ea"/>
                        </a:rPr>
                        <a:t>: </a:t>
                      </a:r>
                      <a:r>
                        <a:rPr lang="ko-KR" altLang="en-US" sz="1000" smtClean="0">
                          <a:latin typeface="+mn-ea"/>
                          <a:ea typeface="+mn-ea"/>
                        </a:rPr>
                        <a:t>훈제</a:t>
                      </a:r>
                      <a:r>
                        <a:rPr lang="ko-KR" altLang="en-US" sz="1000" baseline="0" smtClean="0">
                          <a:latin typeface="+mn-ea"/>
                          <a:ea typeface="+mn-ea"/>
                        </a:rPr>
                        <a:t> 연어</a:t>
                      </a:r>
                      <a:r>
                        <a:rPr lang="en-US" altLang="ko-KR" sz="1000" smtClean="0"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000" smtClean="0">
                          <a:latin typeface="+mn-ea"/>
                          <a:ea typeface="+mn-ea"/>
                        </a:rPr>
                        <a:t>해산물 요리</a:t>
                      </a:r>
                      <a:endParaRPr kumimoji="0" lang="en-US" altLang="ko-K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서브온도 </a:t>
                      </a:r>
                      <a:r>
                        <a:rPr kumimoji="0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: 10~12</a:t>
                      </a:r>
                      <a:r>
                        <a:rPr lang="en-US" sz="1000" smtClean="0">
                          <a:latin typeface="+mn-ea"/>
                          <a:ea typeface="+mn-ea"/>
                        </a:rPr>
                        <a:t>℃ 15</a:t>
                      </a:r>
                      <a:r>
                        <a:rPr lang="ko-KR" altLang="en-US" sz="1000" smtClean="0">
                          <a:latin typeface="+mn-ea"/>
                          <a:ea typeface="+mn-ea"/>
                        </a:rPr>
                        <a:t>분전 오픈 추천</a:t>
                      </a: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9" name="직사각형 48"/>
          <p:cNvSpPr/>
          <p:nvPr/>
        </p:nvSpPr>
        <p:spPr>
          <a:xfrm>
            <a:off x="1777061" y="8458990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6" name="직사각형 35"/>
          <p:cNvSpPr/>
          <p:nvPr/>
        </p:nvSpPr>
        <p:spPr>
          <a:xfrm>
            <a:off x="1983792" y="8458989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45" name="직사각형 44"/>
          <p:cNvSpPr/>
          <p:nvPr/>
        </p:nvSpPr>
        <p:spPr>
          <a:xfrm>
            <a:off x="1774373" y="7787056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805" y="995737"/>
            <a:ext cx="2082999" cy="6456556"/>
          </a:xfrm>
          <a:prstGeom prst="rect">
            <a:avLst/>
          </a:prstGeom>
        </p:spPr>
      </p:pic>
      <p:pic>
        <p:nvPicPr>
          <p:cNvPr id="39" name="그림 4" descr="텍스트, 클립아트이(가) 표시된 사진&#10;&#10;자동 생성된 설명">
            <a:extLst>
              <a:ext uri="{FF2B5EF4-FFF2-40B4-BE49-F238E27FC236}">
                <a16:creationId xmlns:a16="http://schemas.microsoft.com/office/drawing/2014/main" id="{B16908F2-12CF-48C6-BD23-72F60AABE9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8550" y="8417628"/>
            <a:ext cx="1949450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" name="직사각형 39"/>
          <p:cNvSpPr/>
          <p:nvPr/>
        </p:nvSpPr>
        <p:spPr>
          <a:xfrm>
            <a:off x="1776852" y="8241942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1652209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963</TotalTime>
  <Words>280</Words>
  <Application>Microsoft Office PowerPoint</Application>
  <PresentationFormat>화면 슬라이드 쇼(4:3)</PresentationFormat>
  <Paragraphs>35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8" baseType="lpstr">
      <vt:lpstr>맑은 고딕</vt:lpstr>
      <vt:lpstr>Arial</vt:lpstr>
      <vt:lpstr>Calibri</vt:lpstr>
      <vt:lpstr>Calibri Light</vt:lpstr>
      <vt:lpstr>Constantia</vt:lpstr>
      <vt:lpstr>Georgia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이서영 / Robin Rhee</dc:creator>
  <cp:lastModifiedBy>User</cp:lastModifiedBy>
  <cp:revision>285</cp:revision>
  <dcterms:created xsi:type="dcterms:W3CDTF">2023-07-07T01:32:19Z</dcterms:created>
  <dcterms:modified xsi:type="dcterms:W3CDTF">2026-01-16T01:42:54Z</dcterms:modified>
</cp:coreProperties>
</file>